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9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0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1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2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38"/>
  </p:notesMasterIdLst>
  <p:sldIdLst>
    <p:sldId id="256" r:id="rId3"/>
    <p:sldId id="309" r:id="rId4"/>
    <p:sldId id="330" r:id="rId5"/>
    <p:sldId id="265" r:id="rId6"/>
    <p:sldId id="331" r:id="rId7"/>
    <p:sldId id="310" r:id="rId8"/>
    <p:sldId id="332" r:id="rId9"/>
    <p:sldId id="311" r:id="rId10"/>
    <p:sldId id="333" r:id="rId11"/>
    <p:sldId id="257" r:id="rId12"/>
    <p:sldId id="259" r:id="rId13"/>
    <p:sldId id="335" r:id="rId14"/>
    <p:sldId id="336" r:id="rId15"/>
    <p:sldId id="337" r:id="rId16"/>
    <p:sldId id="334" r:id="rId17"/>
    <p:sldId id="338" r:id="rId18"/>
    <p:sldId id="313" r:id="rId19"/>
    <p:sldId id="341" r:id="rId20"/>
    <p:sldId id="340" r:id="rId21"/>
    <p:sldId id="314" r:id="rId22"/>
    <p:sldId id="315" r:id="rId23"/>
    <p:sldId id="343" r:id="rId24"/>
    <p:sldId id="342" r:id="rId25"/>
    <p:sldId id="261" r:id="rId26"/>
    <p:sldId id="345" r:id="rId27"/>
    <p:sldId id="322" r:id="rId28"/>
    <p:sldId id="316" r:id="rId29"/>
    <p:sldId id="344" r:id="rId30"/>
    <p:sldId id="3014" r:id="rId31"/>
    <p:sldId id="3141" r:id="rId32"/>
    <p:sldId id="3142" r:id="rId33"/>
    <p:sldId id="346" r:id="rId34"/>
    <p:sldId id="347" r:id="rId35"/>
    <p:sldId id="348" r:id="rId36"/>
    <p:sldId id="318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ourier Prime" panose="020B0604020202020204" charset="0"/>
      <p:regular r:id="rId43"/>
      <p:bold r:id="rId44"/>
      <p:italic r:id="rId45"/>
      <p:boldItalic r:id="rId46"/>
    </p:embeddedFont>
    <p:embeddedFont>
      <p:font typeface="Gill Sans MT" panose="020B0502020104020203" pitchFamily="34" charset="0"/>
      <p:regular r:id="rId47"/>
      <p:bold r:id="rId48"/>
      <p:italic r:id="rId49"/>
      <p:boldItalic r:id="rId50"/>
    </p:embeddedFont>
    <p:embeddedFont>
      <p:font typeface="Montserrat Medium" panose="00000600000000000000" pitchFamily="2" charset="0"/>
      <p:regular r:id="rId51"/>
      <p:bold r:id="rId52"/>
      <p:italic r:id="rId53"/>
      <p:boldItalic r:id="rId54"/>
    </p:embeddedFont>
    <p:embeddedFont>
      <p:font typeface="Montserrat SemiBold" panose="00000700000000000000" pitchFamily="2" charset="0"/>
      <p:regular r:id="rId55"/>
      <p:bold r:id="rId56"/>
      <p:italic r:id="rId57"/>
      <p:boldItalic r:id="rId58"/>
    </p:embeddedFont>
    <p:embeddedFont>
      <p:font typeface="Proxima Nova" panose="020B0604020202020204" charset="0"/>
      <p:regular r:id="rId59"/>
      <p:bold r:id="rId60"/>
      <p:italic r:id="rId61"/>
      <p:boldItalic r:id="rId62"/>
    </p:embeddedFont>
    <p:embeddedFont>
      <p:font typeface="Proxima Nova Semibold" panose="020B0604020202020204" charset="0"/>
      <p:regular r:id="rId63"/>
      <p:bold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F873FE-D70E-4807-ADA6-564AE84D5638}">
  <a:tblStyle styleId="{05F873FE-D70E-4807-ADA6-564AE84D56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850" autoAdjust="0"/>
  </p:normalViewPr>
  <p:slideViewPr>
    <p:cSldViewPr snapToGrid="0">
      <p:cViewPr varScale="1">
        <p:scale>
          <a:sx n="77" d="100"/>
          <a:sy n="77" d="100"/>
        </p:scale>
        <p:origin x="161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63" Type="http://schemas.openxmlformats.org/officeDocument/2006/relationships/font" Target="fonts/font25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2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font" Target="fonts/font26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font" Target="fonts/font2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1.fntdata"/><Relationship Id="rId34" Type="http://schemas.openxmlformats.org/officeDocument/2006/relationships/slide" Target="slides/slide32.xml"/><Relationship Id="rId50" Type="http://schemas.openxmlformats.org/officeDocument/2006/relationships/font" Target="fonts/font12.fntdata"/><Relationship Id="rId55" Type="http://schemas.openxmlformats.org/officeDocument/2006/relationships/font" Target="fonts/font1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Valeur des Y</c:v>
                </c:pt>
              </c:strCache>
            </c:strRef>
          </c:tx>
          <c:spPr>
            <a:ln w="69850" cap="rnd">
              <a:solidFill>
                <a:schemeClr val="accent2">
                  <a:lumMod val="50000"/>
                  <a:alpha val="97000"/>
                </a:schemeClr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rgbClr val="0070C0"/>
              </a:solidFill>
              <a:ln w="63500">
                <a:noFill/>
              </a:ln>
              <a:effectLst/>
            </c:spPr>
          </c:marker>
          <c:xVal>
            <c:numRef>
              <c:f>Feuil1!$A$2</c:f>
              <c:numCache>
                <c:formatCode>General</c:formatCode>
                <c:ptCount val="1"/>
                <c:pt idx="0">
                  <c:v>1904</c:v>
                </c:pt>
              </c:numCache>
            </c:numRef>
          </c:xVal>
          <c:yVal>
            <c:numRef>
              <c:f>Feuil1!$B$2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D0-4E10-A9E1-D7746EAA82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3536415"/>
        <c:axId val="1253540735"/>
      </c:scatterChart>
      <c:valAx>
        <c:axId val="1253536415"/>
        <c:scaling>
          <c:orientation val="minMax"/>
          <c:max val="2023"/>
          <c:min val="19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50000"/>
                <a:alpha val="96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53540735"/>
        <c:crosses val="autoZero"/>
        <c:crossBetween val="midCat"/>
      </c:valAx>
      <c:valAx>
        <c:axId val="12535407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53536415"/>
        <c:crossesAt val="0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ln>
            <a:solidFill>
              <a:schemeClr val="bg2">
                <a:lumMod val="50000"/>
              </a:schemeClr>
            </a:solidFill>
          </a:ln>
          <a:solidFill>
            <a:schemeClr val="bg2">
              <a:lumMod val="50000"/>
            </a:schemeClr>
          </a:solidFill>
        </a:defRPr>
      </a:pPr>
      <a:endParaRPr lang="fr-F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Valeur des Y</c:v>
                </c:pt>
              </c:strCache>
            </c:strRef>
          </c:tx>
          <c:spPr>
            <a:ln w="69850" cap="rnd">
              <a:solidFill>
                <a:schemeClr val="accent2">
                  <a:lumMod val="50000"/>
                  <a:alpha val="97000"/>
                </a:schemeClr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rgbClr val="0070C0"/>
              </a:solidFill>
              <a:ln w="63500">
                <a:noFill/>
              </a:ln>
              <a:effectLst/>
            </c:spPr>
          </c:marker>
          <c:xVal>
            <c:numRef>
              <c:f>Feuil1!$A$2:$A$10</c:f>
              <c:numCache>
                <c:formatCode>General</c:formatCode>
                <c:ptCount val="9"/>
                <c:pt idx="0">
                  <c:v>1904</c:v>
                </c:pt>
                <c:pt idx="1">
                  <c:v>1935</c:v>
                </c:pt>
                <c:pt idx="2">
                  <c:v>1937</c:v>
                </c:pt>
                <c:pt idx="3">
                  <c:v>1940</c:v>
                </c:pt>
                <c:pt idx="4">
                  <c:v>1952</c:v>
                </c:pt>
                <c:pt idx="5">
                  <c:v>1967</c:v>
                </c:pt>
                <c:pt idx="6">
                  <c:v>1977</c:v>
                </c:pt>
                <c:pt idx="7">
                  <c:v>1983</c:v>
                </c:pt>
                <c:pt idx="8">
                  <c:v>1986</c:v>
                </c:pt>
              </c:numCache>
            </c:numRef>
          </c:xVal>
          <c:yVal>
            <c:numRef>
              <c:f>Feuil1!$B$2:$B$10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372-46BE-82CC-7D3582A854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3536415"/>
        <c:axId val="1253540735"/>
      </c:scatterChart>
      <c:valAx>
        <c:axId val="1253536415"/>
        <c:scaling>
          <c:orientation val="minMax"/>
          <c:max val="2023"/>
          <c:min val="19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50000"/>
                <a:alpha val="96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53540735"/>
        <c:crosses val="autoZero"/>
        <c:crossBetween val="midCat"/>
      </c:valAx>
      <c:valAx>
        <c:axId val="12535407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53536415"/>
        <c:crossesAt val="0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n>
            <a:solidFill>
              <a:schemeClr val="bg2">
                <a:lumMod val="50000"/>
              </a:schemeClr>
            </a:solidFill>
          </a:ln>
          <a:solidFill>
            <a:schemeClr val="bg2">
              <a:lumMod val="50000"/>
            </a:schemeClr>
          </a:solidFill>
        </a:defRPr>
      </a:pPr>
      <a:endParaRPr lang="fr-F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Valeur des Y</c:v>
                </c:pt>
              </c:strCache>
            </c:strRef>
          </c:tx>
          <c:spPr>
            <a:ln w="69850" cap="rnd">
              <a:solidFill>
                <a:schemeClr val="accent2">
                  <a:lumMod val="50000"/>
                  <a:alpha val="97000"/>
                </a:schemeClr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rgbClr val="0070C0"/>
              </a:solidFill>
              <a:ln w="63500">
                <a:noFill/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1904</c:v>
                </c:pt>
                <c:pt idx="1">
                  <c:v>1935</c:v>
                </c:pt>
                <c:pt idx="2">
                  <c:v>1937</c:v>
                </c:pt>
                <c:pt idx="3">
                  <c:v>1940</c:v>
                </c:pt>
                <c:pt idx="4">
                  <c:v>1952</c:v>
                </c:pt>
                <c:pt idx="5">
                  <c:v>1967</c:v>
                </c:pt>
                <c:pt idx="6">
                  <c:v>1977</c:v>
                </c:pt>
                <c:pt idx="7">
                  <c:v>1983</c:v>
                </c:pt>
                <c:pt idx="8">
                  <c:v>1986</c:v>
                </c:pt>
                <c:pt idx="9">
                  <c:v>1993</c:v>
                </c:pt>
              </c:numCache>
            </c:numRef>
          </c:xVal>
          <c:yVal>
            <c:numRef>
              <c:f>Feuil1!$B$2:$B$11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356-4EA5-89A4-4BADB67A03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3536415"/>
        <c:axId val="1253540735"/>
      </c:scatterChart>
      <c:valAx>
        <c:axId val="1253536415"/>
        <c:scaling>
          <c:orientation val="minMax"/>
          <c:max val="2023"/>
          <c:min val="19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50000"/>
                <a:alpha val="96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53540735"/>
        <c:crosses val="autoZero"/>
        <c:crossBetween val="midCat"/>
      </c:valAx>
      <c:valAx>
        <c:axId val="12535407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53536415"/>
        <c:crossesAt val="0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n>
            <a:solidFill>
              <a:schemeClr val="bg2">
                <a:lumMod val="50000"/>
              </a:schemeClr>
            </a:solidFill>
          </a:ln>
          <a:solidFill>
            <a:schemeClr val="bg2">
              <a:lumMod val="50000"/>
            </a:schemeClr>
          </a:solidFill>
        </a:defRPr>
      </a:pPr>
      <a:endParaRPr lang="fr-F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Valeur des Y</c:v>
                </c:pt>
              </c:strCache>
            </c:strRef>
          </c:tx>
          <c:spPr>
            <a:ln w="69850" cap="rnd">
              <a:solidFill>
                <a:schemeClr val="accent2">
                  <a:lumMod val="50000"/>
                  <a:alpha val="97000"/>
                </a:schemeClr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rgbClr val="0070C0"/>
              </a:solidFill>
              <a:ln w="63500">
                <a:noFill/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1904</c:v>
                </c:pt>
                <c:pt idx="1">
                  <c:v>1935</c:v>
                </c:pt>
                <c:pt idx="2">
                  <c:v>1937</c:v>
                </c:pt>
                <c:pt idx="3">
                  <c:v>1940</c:v>
                </c:pt>
                <c:pt idx="4">
                  <c:v>1952</c:v>
                </c:pt>
                <c:pt idx="5">
                  <c:v>1967</c:v>
                </c:pt>
                <c:pt idx="6">
                  <c:v>1977</c:v>
                </c:pt>
                <c:pt idx="7">
                  <c:v>1983</c:v>
                </c:pt>
                <c:pt idx="8">
                  <c:v>1986</c:v>
                </c:pt>
                <c:pt idx="9">
                  <c:v>2009</c:v>
                </c:pt>
              </c:numCache>
            </c:numRef>
          </c:xVal>
          <c:yVal>
            <c:numRef>
              <c:f>Feuil1!$B$2:$B$11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E0B-4A94-974B-EA873F546C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3536415"/>
        <c:axId val="1253540735"/>
      </c:scatterChart>
      <c:valAx>
        <c:axId val="1253536415"/>
        <c:scaling>
          <c:orientation val="minMax"/>
          <c:max val="2023"/>
          <c:min val="19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50000"/>
                <a:alpha val="96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53540735"/>
        <c:crosses val="autoZero"/>
        <c:crossBetween val="midCat"/>
      </c:valAx>
      <c:valAx>
        <c:axId val="12535407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53536415"/>
        <c:crossesAt val="0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n>
            <a:solidFill>
              <a:schemeClr val="bg2">
                <a:lumMod val="50000"/>
              </a:schemeClr>
            </a:solidFill>
          </a:ln>
          <a:solidFill>
            <a:schemeClr val="bg2">
              <a:lumMod val="50000"/>
            </a:schemeClr>
          </a:solidFill>
        </a:defRPr>
      </a:pPr>
      <a:endParaRPr lang="fr-F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Valeur des Y</c:v>
                </c:pt>
              </c:strCache>
            </c:strRef>
          </c:tx>
          <c:spPr>
            <a:ln w="69850" cap="rnd">
              <a:solidFill>
                <a:schemeClr val="accent2">
                  <a:lumMod val="50000"/>
                  <a:alpha val="97000"/>
                </a:schemeClr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rgbClr val="0070C0"/>
              </a:solidFill>
              <a:ln w="63500">
                <a:noFill/>
              </a:ln>
              <a:effectLst/>
            </c:spPr>
          </c:marker>
          <c:xVal>
            <c:numRef>
              <c:f>Feuil1!$A$2:$A$12</c:f>
              <c:numCache>
                <c:formatCode>General</c:formatCode>
                <c:ptCount val="11"/>
                <c:pt idx="0">
                  <c:v>1904</c:v>
                </c:pt>
                <c:pt idx="1">
                  <c:v>1935</c:v>
                </c:pt>
                <c:pt idx="2">
                  <c:v>1937</c:v>
                </c:pt>
                <c:pt idx="3">
                  <c:v>1940</c:v>
                </c:pt>
                <c:pt idx="4">
                  <c:v>1952</c:v>
                </c:pt>
                <c:pt idx="5">
                  <c:v>1967</c:v>
                </c:pt>
                <c:pt idx="6">
                  <c:v>1977</c:v>
                </c:pt>
                <c:pt idx="7">
                  <c:v>1983</c:v>
                </c:pt>
                <c:pt idx="8">
                  <c:v>1986</c:v>
                </c:pt>
                <c:pt idx="9">
                  <c:v>2009</c:v>
                </c:pt>
                <c:pt idx="10">
                  <c:v>2017</c:v>
                </c:pt>
              </c:numCache>
            </c:numRef>
          </c:xVal>
          <c:yVal>
            <c:numRef>
              <c:f>Feuil1!$B$2:$B$12</c:f>
              <c:numCache>
                <c:formatCode>General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E48-48A3-BE3E-F04BFE0DEE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3536415"/>
        <c:axId val="1253540735"/>
      </c:scatterChart>
      <c:valAx>
        <c:axId val="1253536415"/>
        <c:scaling>
          <c:orientation val="minMax"/>
          <c:max val="2023"/>
          <c:min val="19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50000"/>
                <a:alpha val="96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53540735"/>
        <c:crosses val="autoZero"/>
        <c:crossBetween val="midCat"/>
      </c:valAx>
      <c:valAx>
        <c:axId val="12535407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53536415"/>
        <c:crossesAt val="0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n>
            <a:solidFill>
              <a:schemeClr val="bg2">
                <a:lumMod val="50000"/>
              </a:schemeClr>
            </a:solidFill>
          </a:ln>
          <a:solidFill>
            <a:schemeClr val="bg2">
              <a:lumMod val="50000"/>
            </a:schemeClr>
          </a:solidFill>
        </a:defRPr>
      </a:pPr>
      <a:endParaRPr lang="fr-F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Valeur des Y</c:v>
                </c:pt>
              </c:strCache>
            </c:strRef>
          </c:tx>
          <c:spPr>
            <a:ln w="69850" cap="rnd">
              <a:solidFill>
                <a:schemeClr val="accent2">
                  <a:lumMod val="50000"/>
                  <a:alpha val="97000"/>
                </a:schemeClr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rgbClr val="0070C0"/>
              </a:solidFill>
              <a:ln w="63500">
                <a:noFill/>
              </a:ln>
              <a:effectLst/>
            </c:spPr>
          </c:marker>
          <c:xVal>
            <c:numRef>
              <c:f>Feuil1!$A$2:$A$12</c:f>
              <c:numCache>
                <c:formatCode>General</c:formatCode>
                <c:ptCount val="11"/>
                <c:pt idx="0">
                  <c:v>1904</c:v>
                </c:pt>
                <c:pt idx="1">
                  <c:v>1935</c:v>
                </c:pt>
                <c:pt idx="2">
                  <c:v>1937</c:v>
                </c:pt>
                <c:pt idx="3">
                  <c:v>1940</c:v>
                </c:pt>
                <c:pt idx="4">
                  <c:v>1952</c:v>
                </c:pt>
                <c:pt idx="5">
                  <c:v>1967</c:v>
                </c:pt>
                <c:pt idx="6">
                  <c:v>1977</c:v>
                </c:pt>
                <c:pt idx="7">
                  <c:v>1983</c:v>
                </c:pt>
                <c:pt idx="8">
                  <c:v>1986</c:v>
                </c:pt>
                <c:pt idx="9">
                  <c:v>2009</c:v>
                </c:pt>
                <c:pt idx="10">
                  <c:v>2017</c:v>
                </c:pt>
              </c:numCache>
            </c:numRef>
          </c:xVal>
          <c:yVal>
            <c:numRef>
              <c:f>Feuil1!$B$2:$B$12</c:f>
              <c:numCache>
                <c:formatCode>General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E48-48A3-BE3E-F04BFE0DEE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3536415"/>
        <c:axId val="1253540735"/>
      </c:scatterChart>
      <c:valAx>
        <c:axId val="1253536415"/>
        <c:scaling>
          <c:orientation val="minMax"/>
          <c:max val="2023"/>
          <c:min val="19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50000"/>
                <a:alpha val="96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53540735"/>
        <c:crosses val="autoZero"/>
        <c:crossBetween val="midCat"/>
      </c:valAx>
      <c:valAx>
        <c:axId val="12535407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53536415"/>
        <c:crossesAt val="0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n>
            <a:solidFill>
              <a:schemeClr val="bg2">
                <a:lumMod val="50000"/>
              </a:schemeClr>
            </a:solidFill>
          </a:ln>
          <a:solidFill>
            <a:schemeClr val="bg2">
              <a:lumMod val="50000"/>
            </a:schemeClr>
          </a:solidFill>
        </a:defRPr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Valeur des Y</c:v>
                </c:pt>
              </c:strCache>
            </c:strRef>
          </c:tx>
          <c:spPr>
            <a:ln w="69850" cap="rnd">
              <a:solidFill>
                <a:schemeClr val="accent2">
                  <a:lumMod val="50000"/>
                  <a:alpha val="97000"/>
                </a:schemeClr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rgbClr val="0070C0"/>
              </a:solidFill>
              <a:ln w="63500">
                <a:noFill/>
              </a:ln>
              <a:effectLst/>
            </c:spPr>
          </c:marker>
          <c:xVal>
            <c:numRef>
              <c:f>Feuil1!$A$2:$A$3</c:f>
              <c:numCache>
                <c:formatCode>General</c:formatCode>
                <c:ptCount val="2"/>
                <c:pt idx="0">
                  <c:v>1904</c:v>
                </c:pt>
                <c:pt idx="1">
                  <c:v>1935</c:v>
                </c:pt>
              </c:numCache>
            </c:numRef>
          </c:xVal>
          <c:yVal>
            <c:numRef>
              <c:f>Feuil1!$B$2:$B$3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D92-4698-AE5F-ACAD19AB78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3536415"/>
        <c:axId val="1253540735"/>
      </c:scatterChart>
      <c:valAx>
        <c:axId val="1253536415"/>
        <c:scaling>
          <c:orientation val="minMax"/>
          <c:max val="2023"/>
          <c:min val="19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50000"/>
                <a:alpha val="96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53540735"/>
        <c:crosses val="autoZero"/>
        <c:crossBetween val="midCat"/>
      </c:valAx>
      <c:valAx>
        <c:axId val="12535407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53536415"/>
        <c:crossesAt val="0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ln>
            <a:solidFill>
              <a:schemeClr val="bg2">
                <a:lumMod val="50000"/>
              </a:schemeClr>
            </a:solidFill>
          </a:ln>
          <a:solidFill>
            <a:schemeClr val="bg2">
              <a:lumMod val="50000"/>
            </a:schemeClr>
          </a:solidFill>
        </a:defRPr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Valeur des Y</c:v>
                </c:pt>
              </c:strCache>
            </c:strRef>
          </c:tx>
          <c:spPr>
            <a:ln w="69850" cap="rnd">
              <a:solidFill>
                <a:schemeClr val="accent2">
                  <a:lumMod val="50000"/>
                  <a:alpha val="97000"/>
                </a:schemeClr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rgbClr val="0070C0"/>
              </a:solidFill>
              <a:ln w="63500">
                <a:noFill/>
              </a:ln>
              <a:effectLst/>
            </c:spPr>
          </c:marker>
          <c:xVal>
            <c:numRef>
              <c:f>Feuil1!$A$2:$A$7</c:f>
              <c:numCache>
                <c:formatCode>General</c:formatCode>
                <c:ptCount val="6"/>
                <c:pt idx="0">
                  <c:v>1904</c:v>
                </c:pt>
                <c:pt idx="1">
                  <c:v>1935</c:v>
                </c:pt>
                <c:pt idx="2">
                  <c:v>1937</c:v>
                </c:pt>
              </c:numCache>
            </c:numRef>
          </c:xVal>
          <c:yVal>
            <c:numRef>
              <c:f>Feuil1!$B$2:$B$7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951-401D-BB11-1A099CD18D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3536415"/>
        <c:axId val="1253540735"/>
      </c:scatterChart>
      <c:valAx>
        <c:axId val="1253536415"/>
        <c:scaling>
          <c:orientation val="minMax"/>
          <c:max val="2023"/>
          <c:min val="19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50000"/>
                <a:alpha val="96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53540735"/>
        <c:crosses val="autoZero"/>
        <c:crossBetween val="midCat"/>
      </c:valAx>
      <c:valAx>
        <c:axId val="12535407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53536415"/>
        <c:crossesAt val="0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ln>
            <a:solidFill>
              <a:schemeClr val="bg2">
                <a:lumMod val="50000"/>
              </a:schemeClr>
            </a:solidFill>
          </a:ln>
          <a:solidFill>
            <a:schemeClr val="bg2">
              <a:lumMod val="50000"/>
            </a:schemeClr>
          </a:solidFill>
        </a:defRPr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Valeur des Y</c:v>
                </c:pt>
              </c:strCache>
            </c:strRef>
          </c:tx>
          <c:spPr>
            <a:ln w="69850" cap="rnd">
              <a:solidFill>
                <a:schemeClr val="accent2">
                  <a:lumMod val="50000"/>
                  <a:alpha val="97000"/>
                </a:schemeClr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rgbClr val="0070C0"/>
              </a:solidFill>
              <a:ln w="63500">
                <a:noFill/>
              </a:ln>
              <a:effectLst/>
            </c:spPr>
          </c:marker>
          <c:xVal>
            <c:numRef>
              <c:f>Feuil1!$A$2:$A$5</c:f>
              <c:numCache>
                <c:formatCode>General</c:formatCode>
                <c:ptCount val="4"/>
                <c:pt idx="0">
                  <c:v>1904</c:v>
                </c:pt>
                <c:pt idx="1">
                  <c:v>1935</c:v>
                </c:pt>
                <c:pt idx="2">
                  <c:v>1937</c:v>
                </c:pt>
                <c:pt idx="3">
                  <c:v>1940</c:v>
                </c:pt>
              </c:numCache>
            </c:numRef>
          </c:xVal>
          <c:yVal>
            <c:numRef>
              <c:f>Feuil1!$B$2:$B$5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755-4BB4-9551-C0E6FA6ECE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3536415"/>
        <c:axId val="1253540735"/>
      </c:scatterChart>
      <c:valAx>
        <c:axId val="1253536415"/>
        <c:scaling>
          <c:orientation val="minMax"/>
          <c:max val="2023"/>
          <c:min val="19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50000"/>
                <a:alpha val="96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53540735"/>
        <c:crosses val="autoZero"/>
        <c:crossBetween val="midCat"/>
      </c:valAx>
      <c:valAx>
        <c:axId val="12535407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53536415"/>
        <c:crossesAt val="0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ln>
            <a:solidFill>
              <a:schemeClr val="bg2">
                <a:lumMod val="50000"/>
              </a:schemeClr>
            </a:solidFill>
          </a:ln>
          <a:solidFill>
            <a:schemeClr val="bg2">
              <a:lumMod val="50000"/>
            </a:schemeClr>
          </a:solidFill>
        </a:defRPr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Valeur des Y</c:v>
                </c:pt>
              </c:strCache>
            </c:strRef>
          </c:tx>
          <c:spPr>
            <a:ln w="69850" cap="rnd">
              <a:solidFill>
                <a:schemeClr val="accent2">
                  <a:lumMod val="50000"/>
                  <a:alpha val="97000"/>
                </a:schemeClr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rgbClr val="0070C0"/>
              </a:solidFill>
              <a:ln w="63500">
                <a:noFill/>
              </a:ln>
              <a:effectLst/>
            </c:spPr>
          </c:marker>
          <c:xVal>
            <c:numRef>
              <c:f>Feuil1!$A$2:$A$6</c:f>
              <c:numCache>
                <c:formatCode>General</c:formatCode>
                <c:ptCount val="5"/>
                <c:pt idx="0">
                  <c:v>1904</c:v>
                </c:pt>
                <c:pt idx="1">
                  <c:v>1935</c:v>
                </c:pt>
                <c:pt idx="2">
                  <c:v>1937</c:v>
                </c:pt>
                <c:pt idx="3">
                  <c:v>1940</c:v>
                </c:pt>
                <c:pt idx="4">
                  <c:v>1952</c:v>
                </c:pt>
              </c:numCache>
            </c:numRef>
          </c:xVal>
          <c:yVal>
            <c:numRef>
              <c:f>Feuil1!$B$2:$B$6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5CF-4A32-9529-0652046C17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3536415"/>
        <c:axId val="1253540735"/>
      </c:scatterChart>
      <c:valAx>
        <c:axId val="1253536415"/>
        <c:scaling>
          <c:orientation val="minMax"/>
          <c:max val="2023"/>
          <c:min val="19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50000"/>
                <a:alpha val="96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53540735"/>
        <c:crosses val="autoZero"/>
        <c:crossBetween val="midCat"/>
      </c:valAx>
      <c:valAx>
        <c:axId val="12535407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53536415"/>
        <c:crossesAt val="0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ln>
            <a:solidFill>
              <a:schemeClr val="bg2">
                <a:lumMod val="50000"/>
              </a:schemeClr>
            </a:solidFill>
          </a:ln>
          <a:solidFill>
            <a:schemeClr val="bg2">
              <a:lumMod val="50000"/>
            </a:schemeClr>
          </a:solidFill>
        </a:defRPr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Valeur des Y</c:v>
                </c:pt>
              </c:strCache>
            </c:strRef>
          </c:tx>
          <c:spPr>
            <a:ln w="69850" cap="rnd">
              <a:solidFill>
                <a:schemeClr val="accent2">
                  <a:lumMod val="50000"/>
                  <a:alpha val="97000"/>
                </a:schemeClr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rgbClr val="0070C0"/>
              </a:solidFill>
              <a:ln w="63500">
                <a:noFill/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1904</c:v>
                </c:pt>
                <c:pt idx="1">
                  <c:v>1935</c:v>
                </c:pt>
                <c:pt idx="2">
                  <c:v>1937</c:v>
                </c:pt>
                <c:pt idx="3">
                  <c:v>1940</c:v>
                </c:pt>
                <c:pt idx="4">
                  <c:v>1952</c:v>
                </c:pt>
                <c:pt idx="5">
                  <c:v>1967</c:v>
                </c:pt>
              </c:numCache>
            </c:numRef>
          </c:xVal>
          <c:yVal>
            <c:numRef>
              <c:f>Feuil1!$B$2:$B$11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78A-4971-840F-9DF507921A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3536415"/>
        <c:axId val="1253540735"/>
      </c:scatterChart>
      <c:valAx>
        <c:axId val="1253536415"/>
        <c:scaling>
          <c:orientation val="minMax"/>
          <c:max val="2023"/>
          <c:min val="19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50000"/>
                <a:alpha val="96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53540735"/>
        <c:crosses val="autoZero"/>
        <c:crossBetween val="midCat"/>
      </c:valAx>
      <c:valAx>
        <c:axId val="12535407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53536415"/>
        <c:crossesAt val="0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ln>
            <a:solidFill>
              <a:schemeClr val="bg2">
                <a:lumMod val="50000"/>
              </a:schemeClr>
            </a:solidFill>
          </a:ln>
          <a:solidFill>
            <a:schemeClr val="bg2">
              <a:lumMod val="50000"/>
            </a:schemeClr>
          </a:solidFill>
        </a:defRPr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Valeur des Y</c:v>
                </c:pt>
              </c:strCache>
            </c:strRef>
          </c:tx>
          <c:spPr>
            <a:ln w="69850" cap="rnd">
              <a:solidFill>
                <a:schemeClr val="accent2">
                  <a:lumMod val="50000"/>
                  <a:alpha val="97000"/>
                </a:schemeClr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rgbClr val="0070C0"/>
              </a:solidFill>
              <a:ln w="63500">
                <a:noFill/>
              </a:ln>
              <a:effectLst/>
            </c:spPr>
          </c:marker>
          <c:xVal>
            <c:numRef>
              <c:f>Feuil1!$A$2:$A$8</c:f>
              <c:numCache>
                <c:formatCode>General</c:formatCode>
                <c:ptCount val="7"/>
                <c:pt idx="0">
                  <c:v>1904</c:v>
                </c:pt>
                <c:pt idx="1">
                  <c:v>1935</c:v>
                </c:pt>
                <c:pt idx="2">
                  <c:v>1937</c:v>
                </c:pt>
                <c:pt idx="3">
                  <c:v>1940</c:v>
                </c:pt>
                <c:pt idx="4">
                  <c:v>1952</c:v>
                </c:pt>
                <c:pt idx="5">
                  <c:v>1967</c:v>
                </c:pt>
                <c:pt idx="6">
                  <c:v>1977</c:v>
                </c:pt>
              </c:numCache>
            </c:numRef>
          </c:xVal>
          <c:yVal>
            <c:numRef>
              <c:f>Feuil1!$B$2:$B$8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B80-48C0-8932-FDC70F7CFC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3536415"/>
        <c:axId val="1253540735"/>
      </c:scatterChart>
      <c:valAx>
        <c:axId val="1253536415"/>
        <c:scaling>
          <c:orientation val="minMax"/>
          <c:max val="2023"/>
          <c:min val="19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50000"/>
                <a:alpha val="96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53540735"/>
        <c:crosses val="autoZero"/>
        <c:crossBetween val="midCat"/>
      </c:valAx>
      <c:valAx>
        <c:axId val="12535407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53536415"/>
        <c:crossesAt val="0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n>
            <a:solidFill>
              <a:schemeClr val="bg2">
                <a:lumMod val="50000"/>
              </a:schemeClr>
            </a:solidFill>
          </a:ln>
          <a:solidFill>
            <a:schemeClr val="bg2">
              <a:lumMod val="50000"/>
            </a:schemeClr>
          </a:solidFill>
        </a:defRPr>
      </a:pPr>
      <a:endParaRPr lang="fr-F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Valeur des Y</c:v>
                </c:pt>
              </c:strCache>
            </c:strRef>
          </c:tx>
          <c:spPr>
            <a:ln w="69850" cap="rnd">
              <a:solidFill>
                <a:schemeClr val="accent2">
                  <a:lumMod val="50000"/>
                  <a:alpha val="97000"/>
                </a:schemeClr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rgbClr val="0070C0"/>
              </a:solidFill>
              <a:ln w="63500">
                <a:noFill/>
              </a:ln>
              <a:effectLst/>
            </c:spPr>
          </c:marker>
          <c:xVal>
            <c:numRef>
              <c:f>Feuil1!$A$2:$A$9</c:f>
              <c:numCache>
                <c:formatCode>General</c:formatCode>
                <c:ptCount val="8"/>
                <c:pt idx="0">
                  <c:v>1904</c:v>
                </c:pt>
                <c:pt idx="1">
                  <c:v>1935</c:v>
                </c:pt>
                <c:pt idx="2">
                  <c:v>1937</c:v>
                </c:pt>
                <c:pt idx="3">
                  <c:v>1940</c:v>
                </c:pt>
                <c:pt idx="4">
                  <c:v>1952</c:v>
                </c:pt>
                <c:pt idx="5">
                  <c:v>1967</c:v>
                </c:pt>
                <c:pt idx="6">
                  <c:v>1977</c:v>
                </c:pt>
                <c:pt idx="7">
                  <c:v>1978</c:v>
                </c:pt>
              </c:numCache>
            </c:numRef>
          </c:xVal>
          <c:yVal>
            <c:numRef>
              <c:f>Feuil1!$B$2:$B$9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B1-4167-8669-5ADA2138AC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3536415"/>
        <c:axId val="1253540735"/>
      </c:scatterChart>
      <c:valAx>
        <c:axId val="1253536415"/>
        <c:scaling>
          <c:orientation val="minMax"/>
          <c:max val="2023"/>
          <c:min val="19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50000"/>
                <a:alpha val="96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53540735"/>
        <c:crosses val="autoZero"/>
        <c:crossBetween val="midCat"/>
      </c:valAx>
      <c:valAx>
        <c:axId val="12535407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53536415"/>
        <c:crossesAt val="0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n>
            <a:solidFill>
              <a:schemeClr val="bg2">
                <a:lumMod val="50000"/>
              </a:schemeClr>
            </a:solidFill>
          </a:ln>
          <a:solidFill>
            <a:schemeClr val="bg2">
              <a:lumMod val="50000"/>
            </a:schemeClr>
          </a:solidFill>
        </a:defRPr>
      </a:pPr>
      <a:endParaRPr lang="fr-F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Valeur des Y</c:v>
                </c:pt>
              </c:strCache>
            </c:strRef>
          </c:tx>
          <c:spPr>
            <a:ln w="69850" cap="rnd">
              <a:solidFill>
                <a:schemeClr val="accent2">
                  <a:lumMod val="50000"/>
                  <a:alpha val="97000"/>
                </a:schemeClr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rgbClr val="0070C0"/>
              </a:solidFill>
              <a:ln w="63500">
                <a:noFill/>
              </a:ln>
              <a:effectLst/>
            </c:spPr>
          </c:marker>
          <c:xVal>
            <c:numRef>
              <c:f>Feuil1!$A$2:$A$10</c:f>
              <c:numCache>
                <c:formatCode>General</c:formatCode>
                <c:ptCount val="9"/>
                <c:pt idx="0">
                  <c:v>1904</c:v>
                </c:pt>
                <c:pt idx="1">
                  <c:v>1935</c:v>
                </c:pt>
                <c:pt idx="2">
                  <c:v>1937</c:v>
                </c:pt>
                <c:pt idx="3">
                  <c:v>1940</c:v>
                </c:pt>
                <c:pt idx="4">
                  <c:v>1952</c:v>
                </c:pt>
                <c:pt idx="5">
                  <c:v>1967</c:v>
                </c:pt>
                <c:pt idx="6">
                  <c:v>1977</c:v>
                </c:pt>
                <c:pt idx="7">
                  <c:v>1983</c:v>
                </c:pt>
                <c:pt idx="8">
                  <c:v>1986</c:v>
                </c:pt>
              </c:numCache>
            </c:numRef>
          </c:xVal>
          <c:yVal>
            <c:numRef>
              <c:f>Feuil1!$B$2:$B$10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372-46BE-82CC-7D3582A854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3536415"/>
        <c:axId val="1253540735"/>
      </c:scatterChart>
      <c:valAx>
        <c:axId val="1253536415"/>
        <c:scaling>
          <c:orientation val="minMax"/>
          <c:max val="2023"/>
          <c:min val="19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50000"/>
                <a:alpha val="96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53540735"/>
        <c:crosses val="autoZero"/>
        <c:crossBetween val="midCat"/>
      </c:valAx>
      <c:valAx>
        <c:axId val="12535407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53536415"/>
        <c:crossesAt val="0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n>
            <a:solidFill>
              <a:schemeClr val="bg2">
                <a:lumMod val="50000"/>
              </a:schemeClr>
            </a:solidFill>
          </a:ln>
          <a:solidFill>
            <a:schemeClr val="bg2">
              <a:lumMod val="50000"/>
            </a:schemeClr>
          </a:solidFill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3360311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89eefa4c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89eefa4c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Gene Glass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889eefa4c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889eefa4c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889eefa4c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889eefa4c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 b="0" i="0" u="none" strike="noStrike" baseline="0" dirty="0">
                <a:latin typeface="AdvOT4b47d116"/>
              </a:rPr>
              <a:t>Gene Glass credits Robert Rosenthal for developing the underlying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metric of </a:t>
            </a:r>
            <a:r>
              <a:rPr lang="en-US" sz="1800" b="0" i="0" u="none" strike="noStrike" baseline="0" dirty="0">
                <a:latin typeface="AdvOT4b47d116+20"/>
              </a:rPr>
              <a:t>‘</a:t>
            </a:r>
            <a:r>
              <a:rPr lang="en-US" sz="1800" b="0" i="0" u="none" strike="noStrike" baseline="0" dirty="0">
                <a:latin typeface="AdvOT4b47d116"/>
              </a:rPr>
              <a:t>effect size</a:t>
            </a:r>
            <a:r>
              <a:rPr lang="en-US" sz="1800" b="0" i="0" u="none" strike="noStrike" baseline="0" dirty="0">
                <a:latin typeface="AdvOT4b47d116+20"/>
              </a:rPr>
              <a:t>’ </a:t>
            </a:r>
            <a:r>
              <a:rPr lang="en-US" sz="1800" b="0" i="0" u="none" strike="noStrike" baseline="0" dirty="0">
                <a:latin typeface="AdvOT4b47d116"/>
              </a:rPr>
              <a:t>or the use of standard deviation units which are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the measure used in most educational meta-analyses of impact studies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that we now call </a:t>
            </a:r>
            <a:r>
              <a:rPr lang="en-US" sz="1800" b="0" i="0" u="none" strike="noStrike" baseline="0" dirty="0">
                <a:latin typeface="AdvOT4b47d116+20"/>
              </a:rPr>
              <a:t>‘</a:t>
            </a:r>
            <a:r>
              <a:rPr lang="en-US" sz="1800" b="0" i="0" u="none" strike="noStrike" baseline="0" dirty="0">
                <a:latin typeface="AdvOT4b47d116"/>
              </a:rPr>
              <a:t>meta-analysis</a:t>
            </a:r>
            <a:r>
              <a:rPr lang="en-US" sz="1800" b="0" i="0" u="none" strike="noStrike" baseline="0" dirty="0">
                <a:latin typeface="AdvOT4b47d116+20"/>
              </a:rPr>
              <a:t>’</a:t>
            </a:r>
            <a:r>
              <a:rPr lang="en-US" sz="1800" b="0" i="0" u="none" strike="noStrike" baseline="0" dirty="0">
                <a:latin typeface="AdvOT4b47d116"/>
              </a:rPr>
              <a:t>. In 1966, Rosenthal had published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a book entitled </a:t>
            </a:r>
            <a:r>
              <a:rPr lang="en-US" sz="1800" b="0" i="0" u="none" strike="noStrike" baseline="0" dirty="0">
                <a:latin typeface="AdvOTb63a3543.I"/>
              </a:rPr>
              <a:t>Experimenter Effects in Behavioral Research</a:t>
            </a:r>
            <a:r>
              <a:rPr lang="en-US" sz="1800" b="0" i="0" u="none" strike="noStrike" baseline="0" dirty="0">
                <a:latin typeface="AdvOT4b47d116"/>
              </a:rPr>
              <a:t>, which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contained calculations of a large number of </a:t>
            </a:r>
            <a:r>
              <a:rPr lang="en-US" sz="1800" b="0" i="0" u="none" strike="noStrike" baseline="0" dirty="0" err="1">
                <a:latin typeface="AdvOT4b47d116"/>
              </a:rPr>
              <a:t>standardised</a:t>
            </a:r>
            <a:r>
              <a:rPr lang="en-US" sz="1800" b="0" i="0" u="none" strike="noStrike" baseline="0" dirty="0">
                <a:latin typeface="AdvOT4b47d116"/>
              </a:rPr>
              <a:t> mean differences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(</a:t>
            </a:r>
            <a:r>
              <a:rPr lang="en-US" sz="1800" b="0" i="0" u="none" strike="noStrike" baseline="0" dirty="0">
                <a:latin typeface="AdvOT4b47d116+20"/>
              </a:rPr>
              <a:t>‘</a:t>
            </a:r>
            <a:r>
              <a:rPr lang="en-US" sz="1800" b="0" i="0" u="none" strike="noStrike" baseline="0" dirty="0">
                <a:latin typeface="AdvOT4b47d116"/>
              </a:rPr>
              <a:t>effect sizes</a:t>
            </a:r>
            <a:r>
              <a:rPr lang="en-US" sz="1800" b="0" i="0" u="none" strike="noStrike" baseline="0" dirty="0">
                <a:latin typeface="AdvOT4b47d116+20"/>
              </a:rPr>
              <a:t>’</a:t>
            </a:r>
            <a:r>
              <a:rPr lang="en-US" sz="1800" b="0" i="0" u="none" strike="noStrike" baseline="0" dirty="0">
                <a:latin typeface="AdvOT4b47d116"/>
              </a:rPr>
              <a:t>) that he then compared across domains or conditions.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9497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889eefa4c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889eefa4c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219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889eefa4c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889eefa4c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210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89eefa4ca_0_20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89eefa4ca_0_20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891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 err="1">
                <a:latin typeface="AdvOT4b47d116"/>
              </a:rPr>
              <a:t>randomised</a:t>
            </a:r>
            <a:r>
              <a:rPr lang="en-US" sz="1800" b="0" i="0" u="none" strike="noStrike" baseline="0" dirty="0">
                <a:latin typeface="AdvOT4b47d116"/>
              </a:rPr>
              <a:t> trial conducted by Peter Elwood, Archie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Cochrane and others (Elwood et al., 1974) to </a:t>
            </a:r>
            <a:r>
              <a:rPr lang="en-US" sz="1800" b="0" i="0" u="none" strike="noStrike" baseline="0" dirty="0">
                <a:latin typeface="AdvOT4b47d116+fb"/>
              </a:rPr>
              <a:t>fi</a:t>
            </a:r>
            <a:r>
              <a:rPr lang="en-US" sz="1800" b="0" i="0" u="none" strike="noStrike" baseline="0" dirty="0">
                <a:latin typeface="AdvOT4b47d116"/>
              </a:rPr>
              <a:t>nd out whether taking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aspirin lowered the risk of further heart attacks and reduced the mortality</a:t>
            </a:r>
          </a:p>
          <a:p>
            <a:pPr algn="l"/>
            <a:r>
              <a:rPr lang="fr-FR" sz="1800" b="0" i="0" u="none" strike="noStrike" baseline="0" dirty="0">
                <a:latin typeface="AdvOT4b47d116"/>
              </a:rPr>
              <a:t>rates associated with these</a:t>
            </a:r>
          </a:p>
          <a:p>
            <a:pPr algn="l"/>
            <a:endParaRPr lang="fr-FR" sz="1800" b="0" i="0" u="none" strike="noStrike" baseline="0" dirty="0">
              <a:latin typeface="AdvOT4b47d116"/>
            </a:endParaRPr>
          </a:p>
          <a:p>
            <a:pPr algn="l"/>
            <a:r>
              <a:rPr lang="fr-FR" sz="1800" b="0" i="0" u="none" strike="noStrike" baseline="0" dirty="0">
                <a:latin typeface="AdvOT4b47d116"/>
              </a:rPr>
              <a:t>The </a:t>
            </a:r>
            <a:r>
              <a:rPr lang="fr-FR" sz="1800" b="0" i="0" u="none" strike="noStrike" baseline="0" dirty="0" err="1">
                <a:latin typeface="AdvOT4b47d116"/>
              </a:rPr>
              <a:t>overall</a:t>
            </a:r>
            <a:r>
              <a:rPr lang="fr-FR" sz="1800" b="0" i="0" u="none" strike="noStrike" baseline="0" dirty="0">
                <a:latin typeface="AdvOT4b47d116"/>
              </a:rPr>
              <a:t> results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suggested there was a bene</a:t>
            </a:r>
            <a:r>
              <a:rPr lang="en-US" sz="1800" b="0" i="0" u="none" strike="noStrike" baseline="0" dirty="0">
                <a:latin typeface="AdvOT4b47d116+fb"/>
              </a:rPr>
              <a:t>fi</a:t>
            </a:r>
            <a:r>
              <a:rPr lang="en-US" sz="1800" b="0" i="0" u="none" strike="noStrike" baseline="0" dirty="0">
                <a:latin typeface="AdvOT4b47d116"/>
              </a:rPr>
              <a:t>t but were not conclusive. So, over the next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few years, Elwood and Cochrane collected and combined results using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meta-analysis as additional </a:t>
            </a:r>
            <a:r>
              <a:rPr lang="en-US" sz="1800" b="0" i="0" u="none" strike="noStrike" baseline="0" dirty="0">
                <a:latin typeface="AdvOT4b47d116+fb"/>
              </a:rPr>
              <a:t>fi</a:t>
            </a:r>
            <a:r>
              <a:rPr lang="en-US" sz="1800" b="0" i="0" u="none" strike="noStrike" baseline="0" dirty="0">
                <a:latin typeface="AdvOT4b47d116"/>
              </a:rPr>
              <a:t>ndings from new trials were reported.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This aggregation left little room for doubt that taking aspirin after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a heart attack was bene</a:t>
            </a:r>
            <a:r>
              <a:rPr lang="en-US" sz="1800" b="0" i="0" u="none" strike="noStrike" baseline="0" dirty="0">
                <a:latin typeface="AdvOT4b47d116+fb"/>
              </a:rPr>
              <a:t>fi</a:t>
            </a:r>
            <a:r>
              <a:rPr lang="en-US" sz="1800" b="0" i="0" u="none" strike="noStrike" baseline="0" dirty="0">
                <a:latin typeface="AdvOT4b47d116"/>
              </a:rPr>
              <a:t>cial, and the </a:t>
            </a:r>
            <a:r>
              <a:rPr lang="en-US" sz="1800" b="0" i="0" u="none" strike="noStrike" baseline="0" dirty="0">
                <a:latin typeface="AdvOT4b47d116+fb"/>
              </a:rPr>
              <a:t>fi</a:t>
            </a:r>
            <a:r>
              <a:rPr lang="en-US" sz="1800" b="0" i="0" u="none" strike="noStrike" baseline="0" dirty="0">
                <a:latin typeface="AdvOT4b47d116"/>
              </a:rPr>
              <a:t>ndings were presented in 1980 but penned by the British medical</a:t>
            </a:r>
          </a:p>
          <a:p>
            <a:pPr algn="l"/>
            <a:r>
              <a:rPr lang="fr-FR" sz="1800" b="0" i="0" u="none" strike="noStrike" baseline="0" dirty="0" err="1">
                <a:latin typeface="AdvOT4b47d116"/>
              </a:rPr>
              <a:t>statistician</a:t>
            </a:r>
            <a:r>
              <a:rPr lang="fr-FR" sz="1800" b="0" i="0" u="none" strike="noStrike" baseline="0" dirty="0">
                <a:latin typeface="AdvOT4b47d116"/>
              </a:rPr>
              <a:t> Richard </a:t>
            </a:r>
            <a:r>
              <a:rPr lang="fr-FR" sz="1800" b="0" i="0" u="none" strike="noStrike" baseline="0" dirty="0" err="1">
                <a:latin typeface="AdvOT4b47d116"/>
              </a:rPr>
              <a:t>Peto</a:t>
            </a:r>
            <a:r>
              <a:rPr lang="fr-FR" sz="1800" b="0" i="0" u="none" strike="noStrike" baseline="0" dirty="0">
                <a:latin typeface="AdvOT4b47d116"/>
              </a:rPr>
              <a:t>.</a:t>
            </a:r>
          </a:p>
          <a:p>
            <a:pPr algn="l"/>
            <a:endParaRPr lang="fr-FR" sz="1800" b="0" i="0" u="none" strike="noStrike" baseline="0" dirty="0">
              <a:latin typeface="AdvOT4b47d116"/>
            </a:endParaRPr>
          </a:p>
          <a:p>
            <a:pPr algn="l"/>
            <a:r>
              <a:rPr lang="en-US" sz="1800" b="0" i="0" u="none" strike="noStrike" baseline="0" dirty="0" err="1">
                <a:latin typeface="AdvOT4b47d116"/>
              </a:rPr>
              <a:t>Peto</a:t>
            </a:r>
            <a:r>
              <a:rPr lang="en-US" sz="1800" b="0" i="0" u="none" strike="noStrike" baseline="0" dirty="0">
                <a:latin typeface="AdvOT4b47d116"/>
              </a:rPr>
              <a:t> and his colleagues used a further example with data from </a:t>
            </a:r>
            <a:r>
              <a:rPr lang="en-US" sz="1800" b="0" i="0" u="none" strike="noStrike" baseline="0" dirty="0" err="1">
                <a:latin typeface="AdvOT4b47d116"/>
              </a:rPr>
              <a:t>randomised</a:t>
            </a:r>
            <a:endParaRPr lang="en-US" sz="1800" b="0" i="0" u="none" strike="noStrike" baseline="0" dirty="0">
              <a:latin typeface="AdvOT4b47d116"/>
            </a:endParaRP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trials of beta-blockers following heart attack to encourage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medical practitioners to consider aggregation of data from </a:t>
            </a:r>
            <a:r>
              <a:rPr lang="en-US" sz="1800" b="0" i="0" u="none" strike="noStrike" baseline="0" dirty="0" err="1">
                <a:latin typeface="AdvOT4b47d116"/>
              </a:rPr>
              <a:t>randomised</a:t>
            </a:r>
            <a:endParaRPr lang="en-US" sz="1800" b="0" i="0" u="none" strike="noStrike" baseline="0" dirty="0">
              <a:latin typeface="AdvOT4b47d116"/>
            </a:endParaRP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trials systematically and to combine quantitative estimates of the effects</a:t>
            </a:r>
          </a:p>
          <a:p>
            <a:pPr algn="l"/>
            <a:r>
              <a:rPr lang="fr-FR" sz="1800" b="0" i="0" u="none" strike="noStrike" baseline="0" dirty="0">
                <a:latin typeface="AdvOT4b47d116"/>
              </a:rPr>
              <a:t>of comparable </a:t>
            </a:r>
            <a:r>
              <a:rPr lang="fr-FR" sz="1800" b="0" i="0" u="none" strike="noStrike" baseline="0" dirty="0" err="1">
                <a:latin typeface="AdvOT4b47d116"/>
              </a:rPr>
              <a:t>medical</a:t>
            </a:r>
            <a:r>
              <a:rPr lang="fr-FR" sz="1800" b="0" i="0" u="none" strike="noStrike" baseline="0" dirty="0">
                <a:latin typeface="AdvOT4b47d116"/>
              </a:rPr>
              <a:t> </a:t>
            </a:r>
            <a:r>
              <a:rPr lang="fr-FR" sz="1800" b="0" i="0" u="none" strike="noStrike" baseline="0" dirty="0" err="1">
                <a:latin typeface="AdvOT4b47d116"/>
              </a:rPr>
              <a:t>treatments</a:t>
            </a:r>
            <a:r>
              <a:rPr lang="fr-FR" sz="1800" b="0" i="0" u="none" strike="noStrike" baseline="0" dirty="0">
                <a:latin typeface="AdvOT4b47d116"/>
              </a:rPr>
              <a:t>.</a:t>
            </a:r>
          </a:p>
          <a:p>
            <a:pPr algn="l"/>
            <a:endParaRPr lang="fr-FR" sz="1800" b="0" i="0" u="none" strike="noStrike" baseline="0" dirty="0">
              <a:latin typeface="AdvOT4b47d116"/>
            </a:endParaRPr>
          </a:p>
          <a:p>
            <a:pPr algn="l"/>
            <a:r>
              <a:rPr lang="fr-FR" sz="1800" b="0" i="0" u="none" strike="noStrike" baseline="0" dirty="0">
                <a:latin typeface="AdvOT4b47d116"/>
              </a:rPr>
              <a:t>These </a:t>
            </a:r>
            <a:r>
              <a:rPr lang="fr-FR" sz="1800" b="0" i="0" u="none" strike="noStrike" baseline="0" dirty="0" err="1">
                <a:latin typeface="AdvOT4b47d116"/>
              </a:rPr>
              <a:t>developments</a:t>
            </a:r>
            <a:r>
              <a:rPr lang="fr-FR" sz="1800" b="0" i="0" u="none" strike="noStrike" baseline="0" dirty="0">
                <a:latin typeface="AdvOT4b47d116"/>
              </a:rPr>
              <a:t> </a:t>
            </a:r>
            <a:r>
              <a:rPr lang="fr-FR" sz="1800" b="0" i="0" u="none" strike="noStrike" baseline="0" dirty="0" err="1">
                <a:latin typeface="AdvOT4b47d116"/>
              </a:rPr>
              <a:t>started</a:t>
            </a:r>
            <a:endParaRPr lang="fr-FR" sz="1800" b="0" i="0" u="none" strike="noStrike" baseline="0" dirty="0">
              <a:latin typeface="AdvOT4b47d116"/>
            </a:endParaRP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a debate, similar to one developing in the social sciences, about the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best way mathematically to </a:t>
            </a:r>
            <a:r>
              <a:rPr lang="en-US" sz="1800" b="0" i="0" u="none" strike="noStrike" baseline="0" dirty="0">
                <a:latin typeface="AdvOT4b47d116+20"/>
              </a:rPr>
              <a:t>‘</a:t>
            </a:r>
            <a:r>
              <a:rPr lang="en-US" sz="1800" b="0" i="0" u="none" strike="noStrike" baseline="0" dirty="0">
                <a:latin typeface="AdvOT4b47d116"/>
              </a:rPr>
              <a:t>average</a:t>
            </a:r>
            <a:r>
              <a:rPr lang="en-US" sz="1800" b="0" i="0" u="none" strike="noStrike" baseline="0" dirty="0">
                <a:latin typeface="AdvOT4b47d116+20"/>
              </a:rPr>
              <a:t>’ </a:t>
            </a:r>
            <a:r>
              <a:rPr lang="en-US" sz="1800" b="0" i="0" u="none" strike="noStrike" baseline="0" dirty="0">
                <a:latin typeface="AdvOT4b47d116"/>
              </a:rPr>
              <a:t>or estimate the aggregated </a:t>
            </a:r>
            <a:r>
              <a:rPr lang="en-US" sz="1800" b="0" i="0" u="none" strike="noStrike" baseline="0" dirty="0">
                <a:latin typeface="AdvOT4b47d116+fb"/>
              </a:rPr>
              <a:t>fi</a:t>
            </a:r>
            <a:r>
              <a:rPr lang="en-US" sz="1800" b="0" i="0" u="none" strike="noStrike" baseline="0" dirty="0">
                <a:latin typeface="AdvOT4b47d116"/>
              </a:rPr>
              <a:t>ndings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in a single </a:t>
            </a:r>
            <a:r>
              <a:rPr lang="en-US" sz="1800" b="0" i="0" u="none" strike="noStrike" baseline="0" dirty="0">
                <a:latin typeface="AdvOT4b47d116+fb"/>
              </a:rPr>
              <a:t>fi</a:t>
            </a:r>
            <a:r>
              <a:rPr lang="en-US" sz="1800" b="0" i="0" u="none" strike="noStrike" baseline="0" dirty="0">
                <a:latin typeface="AdvOT4b47d116"/>
              </a:rPr>
              <a:t>gure estimating the overall impact of different interventions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or treatments, as an effect size.</a:t>
            </a:r>
            <a:endParaRPr lang="fr-FR" sz="1800" b="0" i="0" u="none" strike="noStrike" baseline="0" dirty="0">
              <a:latin typeface="AdvOT4b47d116"/>
            </a:endParaRPr>
          </a:p>
          <a:p>
            <a:pPr algn="l"/>
            <a:endParaRPr lang="fr-FR" sz="1800" b="0" i="0" u="none" strike="noStrike" baseline="0" dirty="0">
              <a:latin typeface="AdvOT4b47d116"/>
            </a:endParaRPr>
          </a:p>
          <a:p>
            <a:pPr algn="l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353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89eefa4ca_0_20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89eefa4ca_0_20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Larry </a:t>
            </a:r>
            <a:r>
              <a:rPr lang="fr-FR" dirty="0" err="1"/>
              <a:t>Hedges</a:t>
            </a:r>
            <a:r>
              <a:rPr lang="fr-FR" dirty="0"/>
              <a:t> 1983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Rebecca </a:t>
            </a:r>
            <a:r>
              <a:rPr lang="fr-FR" dirty="0" err="1"/>
              <a:t>DerSimonian</a:t>
            </a:r>
            <a:r>
              <a:rPr lang="fr-FR" dirty="0"/>
              <a:t> &amp; Nan Laird 1986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-&gt; Random effect and </a:t>
            </a:r>
            <a:r>
              <a:rPr lang="fr-FR" dirty="0" err="1"/>
              <a:t>taking</a:t>
            </a:r>
            <a:r>
              <a:rPr lang="fr-FR" dirty="0"/>
              <a:t> into account </a:t>
            </a:r>
            <a:r>
              <a:rPr lang="fr-FR" dirty="0" err="1"/>
              <a:t>within</a:t>
            </a:r>
            <a:r>
              <a:rPr lang="fr-FR" dirty="0"/>
              <a:t> study variance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0582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89eefa4ca_0_20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89eefa4ca_0_20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Larry </a:t>
            </a:r>
            <a:r>
              <a:rPr lang="fr-FR" dirty="0" err="1"/>
              <a:t>Hedges</a:t>
            </a:r>
            <a:r>
              <a:rPr lang="fr-FR" dirty="0"/>
              <a:t> 1983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Rebecca </a:t>
            </a:r>
            <a:r>
              <a:rPr lang="fr-FR" dirty="0" err="1"/>
              <a:t>DerSimonian</a:t>
            </a:r>
            <a:r>
              <a:rPr lang="fr-FR" dirty="0"/>
              <a:t> &amp; Nan Laird 1986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-&gt; Random effect and </a:t>
            </a:r>
            <a:r>
              <a:rPr lang="fr-FR" dirty="0" err="1"/>
              <a:t>taking</a:t>
            </a:r>
            <a:r>
              <a:rPr lang="fr-FR" dirty="0"/>
              <a:t> into account </a:t>
            </a:r>
            <a:r>
              <a:rPr lang="fr-FR" dirty="0" err="1"/>
              <a:t>within</a:t>
            </a:r>
            <a:r>
              <a:rPr lang="fr-FR" dirty="0"/>
              <a:t> study variance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4759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 err="1">
                <a:latin typeface="AdvOT4b47d116"/>
              </a:rPr>
              <a:t>randomised</a:t>
            </a:r>
            <a:r>
              <a:rPr lang="en-US" sz="1800" b="0" i="0" u="none" strike="noStrike" baseline="0" dirty="0">
                <a:latin typeface="AdvOT4b47d116"/>
              </a:rPr>
              <a:t> trial conducted by Peter Elwood, Archie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Cochrane and others (Elwood et al., 1974) to </a:t>
            </a:r>
            <a:r>
              <a:rPr lang="en-US" sz="1800" b="0" i="0" u="none" strike="noStrike" baseline="0" dirty="0">
                <a:latin typeface="AdvOT4b47d116+fb"/>
              </a:rPr>
              <a:t>fi</a:t>
            </a:r>
            <a:r>
              <a:rPr lang="en-US" sz="1800" b="0" i="0" u="none" strike="noStrike" baseline="0" dirty="0">
                <a:latin typeface="AdvOT4b47d116"/>
              </a:rPr>
              <a:t>nd out whether taking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aspirin lowered the risk of further heart attacks and reduced the mortality</a:t>
            </a:r>
          </a:p>
          <a:p>
            <a:pPr algn="l"/>
            <a:r>
              <a:rPr lang="fr-FR" sz="1800" b="0" i="0" u="none" strike="noStrike" baseline="0" dirty="0">
                <a:latin typeface="AdvOT4b47d116"/>
              </a:rPr>
              <a:t>rates associated with these</a:t>
            </a:r>
          </a:p>
          <a:p>
            <a:pPr algn="l"/>
            <a:endParaRPr lang="fr-FR" sz="1800" b="0" i="0" u="none" strike="noStrike" baseline="0" dirty="0">
              <a:latin typeface="AdvOT4b47d116"/>
            </a:endParaRPr>
          </a:p>
          <a:p>
            <a:pPr algn="l"/>
            <a:r>
              <a:rPr lang="fr-FR" sz="1800" b="0" i="0" u="none" strike="noStrike" baseline="0" dirty="0">
                <a:latin typeface="AdvOT4b47d116"/>
              </a:rPr>
              <a:t>The </a:t>
            </a:r>
            <a:r>
              <a:rPr lang="fr-FR" sz="1800" b="0" i="0" u="none" strike="noStrike" baseline="0" dirty="0" err="1">
                <a:latin typeface="AdvOT4b47d116"/>
              </a:rPr>
              <a:t>overall</a:t>
            </a:r>
            <a:r>
              <a:rPr lang="fr-FR" sz="1800" b="0" i="0" u="none" strike="noStrike" baseline="0" dirty="0">
                <a:latin typeface="AdvOT4b47d116"/>
              </a:rPr>
              <a:t> results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suggested there was a bene</a:t>
            </a:r>
            <a:r>
              <a:rPr lang="en-US" sz="1800" b="0" i="0" u="none" strike="noStrike" baseline="0" dirty="0">
                <a:latin typeface="AdvOT4b47d116+fb"/>
              </a:rPr>
              <a:t>fi</a:t>
            </a:r>
            <a:r>
              <a:rPr lang="en-US" sz="1800" b="0" i="0" u="none" strike="noStrike" baseline="0" dirty="0">
                <a:latin typeface="AdvOT4b47d116"/>
              </a:rPr>
              <a:t>t but were not conclusive. So, over the next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few years, Elwood and Cochrane collected and combined results using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meta-analysis as additional </a:t>
            </a:r>
            <a:r>
              <a:rPr lang="en-US" sz="1800" b="0" i="0" u="none" strike="noStrike" baseline="0" dirty="0">
                <a:latin typeface="AdvOT4b47d116+fb"/>
              </a:rPr>
              <a:t>fi</a:t>
            </a:r>
            <a:r>
              <a:rPr lang="en-US" sz="1800" b="0" i="0" u="none" strike="noStrike" baseline="0" dirty="0">
                <a:latin typeface="AdvOT4b47d116"/>
              </a:rPr>
              <a:t>ndings from new trials were reported.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This aggregation left little room for doubt that taking aspirin after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a heart attack was bene</a:t>
            </a:r>
            <a:r>
              <a:rPr lang="en-US" sz="1800" b="0" i="0" u="none" strike="noStrike" baseline="0" dirty="0">
                <a:latin typeface="AdvOT4b47d116+fb"/>
              </a:rPr>
              <a:t>fi</a:t>
            </a:r>
            <a:r>
              <a:rPr lang="en-US" sz="1800" b="0" i="0" u="none" strike="noStrike" baseline="0" dirty="0">
                <a:latin typeface="AdvOT4b47d116"/>
              </a:rPr>
              <a:t>cial, and the </a:t>
            </a:r>
            <a:r>
              <a:rPr lang="en-US" sz="1800" b="0" i="0" u="none" strike="noStrike" baseline="0" dirty="0">
                <a:latin typeface="AdvOT4b47d116+fb"/>
              </a:rPr>
              <a:t>fi</a:t>
            </a:r>
            <a:r>
              <a:rPr lang="en-US" sz="1800" b="0" i="0" u="none" strike="noStrike" baseline="0" dirty="0">
                <a:latin typeface="AdvOT4b47d116"/>
              </a:rPr>
              <a:t>ndings were presented in 1980 but penned by the British medical</a:t>
            </a:r>
          </a:p>
          <a:p>
            <a:pPr algn="l"/>
            <a:r>
              <a:rPr lang="fr-FR" sz="1800" b="0" i="0" u="none" strike="noStrike" baseline="0" dirty="0" err="1">
                <a:latin typeface="AdvOT4b47d116"/>
              </a:rPr>
              <a:t>statistician</a:t>
            </a:r>
            <a:r>
              <a:rPr lang="fr-FR" sz="1800" b="0" i="0" u="none" strike="noStrike" baseline="0" dirty="0">
                <a:latin typeface="AdvOT4b47d116"/>
              </a:rPr>
              <a:t> Richard </a:t>
            </a:r>
            <a:r>
              <a:rPr lang="fr-FR" sz="1800" b="0" i="0" u="none" strike="noStrike" baseline="0" dirty="0" err="1">
                <a:latin typeface="AdvOT4b47d116"/>
              </a:rPr>
              <a:t>Peto</a:t>
            </a:r>
            <a:r>
              <a:rPr lang="fr-FR" sz="1800" b="0" i="0" u="none" strike="noStrike" baseline="0" dirty="0">
                <a:latin typeface="AdvOT4b47d116"/>
              </a:rPr>
              <a:t>.</a:t>
            </a:r>
          </a:p>
          <a:p>
            <a:pPr algn="l"/>
            <a:endParaRPr lang="fr-FR" sz="1800" b="0" i="0" u="none" strike="noStrike" baseline="0" dirty="0">
              <a:latin typeface="AdvOT4b47d116"/>
            </a:endParaRPr>
          </a:p>
          <a:p>
            <a:pPr algn="l"/>
            <a:r>
              <a:rPr lang="en-US" sz="1800" b="0" i="0" u="none" strike="noStrike" baseline="0" dirty="0" err="1">
                <a:latin typeface="AdvOT4b47d116"/>
              </a:rPr>
              <a:t>Peto</a:t>
            </a:r>
            <a:r>
              <a:rPr lang="en-US" sz="1800" b="0" i="0" u="none" strike="noStrike" baseline="0" dirty="0">
                <a:latin typeface="AdvOT4b47d116"/>
              </a:rPr>
              <a:t> and his colleagues used a further example with data from </a:t>
            </a:r>
            <a:r>
              <a:rPr lang="en-US" sz="1800" b="0" i="0" u="none" strike="noStrike" baseline="0" dirty="0" err="1">
                <a:latin typeface="AdvOT4b47d116"/>
              </a:rPr>
              <a:t>randomised</a:t>
            </a:r>
            <a:endParaRPr lang="en-US" sz="1800" b="0" i="0" u="none" strike="noStrike" baseline="0" dirty="0">
              <a:latin typeface="AdvOT4b47d116"/>
            </a:endParaRP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trials of beta-blockers following heart attack to encourage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medical practitioners to consider aggregation of data from </a:t>
            </a:r>
            <a:r>
              <a:rPr lang="en-US" sz="1800" b="0" i="0" u="none" strike="noStrike" baseline="0" dirty="0" err="1">
                <a:latin typeface="AdvOT4b47d116"/>
              </a:rPr>
              <a:t>randomised</a:t>
            </a:r>
            <a:endParaRPr lang="en-US" sz="1800" b="0" i="0" u="none" strike="noStrike" baseline="0" dirty="0">
              <a:latin typeface="AdvOT4b47d116"/>
            </a:endParaRP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trials systematically and to combine quantitative estimates of the effects</a:t>
            </a:r>
          </a:p>
          <a:p>
            <a:pPr algn="l"/>
            <a:r>
              <a:rPr lang="fr-FR" sz="1800" b="0" i="0" u="none" strike="noStrike" baseline="0" dirty="0">
                <a:latin typeface="AdvOT4b47d116"/>
              </a:rPr>
              <a:t>of comparable </a:t>
            </a:r>
            <a:r>
              <a:rPr lang="fr-FR" sz="1800" b="0" i="0" u="none" strike="noStrike" baseline="0" dirty="0" err="1">
                <a:latin typeface="AdvOT4b47d116"/>
              </a:rPr>
              <a:t>medical</a:t>
            </a:r>
            <a:r>
              <a:rPr lang="fr-FR" sz="1800" b="0" i="0" u="none" strike="noStrike" baseline="0" dirty="0">
                <a:latin typeface="AdvOT4b47d116"/>
              </a:rPr>
              <a:t> </a:t>
            </a:r>
            <a:r>
              <a:rPr lang="fr-FR" sz="1800" b="0" i="0" u="none" strike="noStrike" baseline="0" dirty="0" err="1">
                <a:latin typeface="AdvOT4b47d116"/>
              </a:rPr>
              <a:t>treatments</a:t>
            </a:r>
            <a:r>
              <a:rPr lang="fr-FR" sz="1800" b="0" i="0" u="none" strike="noStrike" baseline="0" dirty="0">
                <a:latin typeface="AdvOT4b47d116"/>
              </a:rPr>
              <a:t>.</a:t>
            </a:r>
          </a:p>
          <a:p>
            <a:pPr algn="l"/>
            <a:endParaRPr lang="fr-FR" sz="1800" b="0" i="0" u="none" strike="noStrike" baseline="0" dirty="0">
              <a:latin typeface="AdvOT4b47d116"/>
            </a:endParaRPr>
          </a:p>
          <a:p>
            <a:pPr algn="l"/>
            <a:r>
              <a:rPr lang="fr-FR" sz="1800" b="0" i="0" u="none" strike="noStrike" baseline="0" dirty="0">
                <a:latin typeface="AdvOT4b47d116"/>
              </a:rPr>
              <a:t>These </a:t>
            </a:r>
            <a:r>
              <a:rPr lang="fr-FR" sz="1800" b="0" i="0" u="none" strike="noStrike" baseline="0" dirty="0" err="1">
                <a:latin typeface="AdvOT4b47d116"/>
              </a:rPr>
              <a:t>developments</a:t>
            </a:r>
            <a:r>
              <a:rPr lang="fr-FR" sz="1800" b="0" i="0" u="none" strike="noStrike" baseline="0" dirty="0">
                <a:latin typeface="AdvOT4b47d116"/>
              </a:rPr>
              <a:t> </a:t>
            </a:r>
            <a:r>
              <a:rPr lang="fr-FR" sz="1800" b="0" i="0" u="none" strike="noStrike" baseline="0" dirty="0" err="1">
                <a:latin typeface="AdvOT4b47d116"/>
              </a:rPr>
              <a:t>started</a:t>
            </a:r>
            <a:endParaRPr lang="fr-FR" sz="1800" b="0" i="0" u="none" strike="noStrike" baseline="0" dirty="0">
              <a:latin typeface="AdvOT4b47d116"/>
            </a:endParaRP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a debate, similar to one developing in the social sciences, about the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best way mathematically to </a:t>
            </a:r>
            <a:r>
              <a:rPr lang="en-US" sz="1800" b="0" i="0" u="none" strike="noStrike" baseline="0" dirty="0">
                <a:latin typeface="AdvOT4b47d116+20"/>
              </a:rPr>
              <a:t>‘</a:t>
            </a:r>
            <a:r>
              <a:rPr lang="en-US" sz="1800" b="0" i="0" u="none" strike="noStrike" baseline="0" dirty="0">
                <a:latin typeface="AdvOT4b47d116"/>
              </a:rPr>
              <a:t>average</a:t>
            </a:r>
            <a:r>
              <a:rPr lang="en-US" sz="1800" b="0" i="0" u="none" strike="noStrike" baseline="0" dirty="0">
                <a:latin typeface="AdvOT4b47d116+20"/>
              </a:rPr>
              <a:t>’ </a:t>
            </a:r>
            <a:r>
              <a:rPr lang="en-US" sz="1800" b="0" i="0" u="none" strike="noStrike" baseline="0" dirty="0">
                <a:latin typeface="AdvOT4b47d116"/>
              </a:rPr>
              <a:t>or estimate the aggregated </a:t>
            </a:r>
            <a:r>
              <a:rPr lang="en-US" sz="1800" b="0" i="0" u="none" strike="noStrike" baseline="0" dirty="0">
                <a:latin typeface="AdvOT4b47d116+fb"/>
              </a:rPr>
              <a:t>fi</a:t>
            </a:r>
            <a:r>
              <a:rPr lang="en-US" sz="1800" b="0" i="0" u="none" strike="noStrike" baseline="0" dirty="0">
                <a:latin typeface="AdvOT4b47d116"/>
              </a:rPr>
              <a:t>ndings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in a single </a:t>
            </a:r>
            <a:r>
              <a:rPr lang="en-US" sz="1800" b="0" i="0" u="none" strike="noStrike" baseline="0" dirty="0">
                <a:latin typeface="AdvOT4b47d116+fb"/>
              </a:rPr>
              <a:t>fi</a:t>
            </a:r>
            <a:r>
              <a:rPr lang="en-US" sz="1800" b="0" i="0" u="none" strike="noStrike" baseline="0" dirty="0">
                <a:latin typeface="AdvOT4b47d116"/>
              </a:rPr>
              <a:t>gure estimating the overall impact of different interventions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or treatments, as an effect size.</a:t>
            </a:r>
            <a:endParaRPr lang="fr-FR" sz="1800" b="0" i="0" u="none" strike="noStrike" baseline="0" dirty="0">
              <a:latin typeface="AdvOT4b47d116"/>
            </a:endParaRPr>
          </a:p>
          <a:p>
            <a:pPr algn="l"/>
            <a:endParaRPr lang="fr-FR" sz="1800" b="0" i="0" u="none" strike="noStrike" baseline="0" dirty="0">
              <a:latin typeface="AdvOT4b47d116"/>
            </a:endParaRPr>
          </a:p>
          <a:p>
            <a:pPr algn="l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4675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89eefa4c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89eefa4ca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848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89eefa4c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89eefa4ca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551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89eefa4ca_0_20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89eefa4ca_0_20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Yet the hundreds of scientific studies that have explored whether media violence can lead to aggressive thoughts and actions have produced conflicting results. That's why scientists have resorted to meta-analyses, studies that collect all the evidence about a scientific question, weigh it impartially, and declare a winner.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3966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89eefa4ca_0_20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89eefa4ca_0_20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Yet the hundreds of scientific studies that have explored whether media violence can lead to aggressive thoughts and actions have produced conflicting results. That's why scientists have resorted to meta-analyses, studies that collect all the evidence about a scientific question, weigh it impartially, and declare a winner.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7231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89eefa4c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89eefa4ca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946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08211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89eefa4ca_0_20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89eefa4ca_0_20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Trust : trust in the published studies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7961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https://www.washingtonpost.com/news/speaking-of-science/wp/2015/08/28/no-sciences-reproducibility-problem-is-not-limited-to-psychology/?noredirect=on&amp;utm_term=.1f3faa914cc1</a:t>
            </a:r>
          </a:p>
          <a:p>
            <a:r>
              <a:rPr lang="en-US" dirty="0"/>
              <a:t>https://www.enago.com/academy/the-reproducibility-crisis-in-chemistry/</a:t>
            </a:r>
          </a:p>
          <a:p>
            <a:r>
              <a:rPr lang="en-US" dirty="0"/>
              <a:t>https://www.chemistryworld.com/news/taking-on-chemistrys-reproducibility-problem/3006991.article</a:t>
            </a:r>
          </a:p>
          <a:p>
            <a:r>
              <a:rPr lang="en-US" dirty="0"/>
              <a:t>http://www.slate.com/articles/health_and_science/future_tense/2016/04/biomedicine_facing_a_worse_replication_crisis_than_the_one_plaguing_psychology.html</a:t>
            </a:r>
          </a:p>
          <a:p>
            <a:r>
              <a:rPr lang="en-US" dirty="0"/>
              <a:t>https://www.nationalreview.com/2017/11/research-replication-crisis-growing-problem/</a:t>
            </a:r>
          </a:p>
          <a:p>
            <a:r>
              <a:rPr lang="en-US" dirty="0"/>
              <a:t>https://theconversation.com/the-replication-crisis-has-engulfed-economics-49202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https://dl.acm.org/doi/10.1145/3360311</a:t>
            </a:r>
            <a:endParaRPr lang="en-US" dirty="0"/>
          </a:p>
          <a:p>
            <a:r>
              <a:rPr lang="en-US" dirty="0"/>
              <a:t>https://www.nature.com/articles/d41586-021-00954-8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BF6508-2FC9-434B-BA56-AC9D33B883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387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89eefa4ca_0_20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89eefa4ca_0_20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Trust : trust in the published studies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9061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89eefa4ca_0_20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89eefa4ca_0_20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Trust : trust in the published studies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4173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89eefa4c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89eefa4ca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7098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89eefa4ca_0_20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89eefa4ca_0_20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Trust : trust in the published studies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657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89eefa4ca_0_20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89eefa4ca_0_20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Fischer 1935 </a:t>
            </a:r>
            <a:r>
              <a:rPr lang="fr-FR" dirty="0" err="1"/>
              <a:t>reported</a:t>
            </a:r>
            <a:r>
              <a:rPr lang="fr-FR" dirty="0"/>
              <a:t> data </a:t>
            </a:r>
            <a:r>
              <a:rPr lang="fr-FR" dirty="0" err="1"/>
              <a:t>showing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use of fertiliser in agriculture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affected</a:t>
            </a:r>
            <a:r>
              <a:rPr lang="fr-FR" dirty="0"/>
              <a:t> by the year and location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Cochran</a:t>
            </a:r>
          </a:p>
          <a:p>
            <a:r>
              <a:rPr lang="fr-FR" dirty="0"/>
              <a:t>First time someone propose a way to </a:t>
            </a:r>
            <a:r>
              <a:rPr lang="fr-FR" dirty="0" err="1"/>
              <a:t>weight</a:t>
            </a:r>
            <a:r>
              <a:rPr lang="fr-FR" dirty="0"/>
              <a:t> the means in an </a:t>
            </a:r>
            <a:r>
              <a:rPr lang="fr-FR" dirty="0" err="1"/>
              <a:t>aggregation</a:t>
            </a:r>
            <a:r>
              <a:rPr lang="fr-FR" dirty="0"/>
              <a:t> of </a:t>
            </a:r>
            <a:r>
              <a:rPr lang="fr-FR" dirty="0" err="1"/>
              <a:t>effects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1176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99d3c12f5_0_3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99d3c12f5_0_3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fr-FR" sz="1800" b="0" i="0" u="none" strike="noStrike" baseline="0" dirty="0">
                <a:latin typeface="AdvOT4b47d116"/>
              </a:rPr>
              <a:t>In </a:t>
            </a:r>
            <a:r>
              <a:rPr lang="fr-FR" sz="1800" b="0" i="0" u="none" strike="noStrike" baseline="0" dirty="0" err="1">
                <a:latin typeface="AdvOT4b47d116"/>
              </a:rPr>
              <a:t>chapter</a:t>
            </a:r>
            <a:endParaRPr lang="fr-FR" sz="1800" b="0" i="0" u="none" strike="noStrike" baseline="0" dirty="0">
              <a:latin typeface="AdvOT4b47d116"/>
            </a:endParaRP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4 they discuss and </a:t>
            </a:r>
            <a:r>
              <a:rPr lang="en-US" sz="1800" b="0" i="0" u="none" strike="noStrike" baseline="0" dirty="0" err="1">
                <a:latin typeface="AdvOT4b47d116"/>
              </a:rPr>
              <a:t>summarise</a:t>
            </a:r>
            <a:r>
              <a:rPr lang="en-US" sz="1800" b="0" i="0" u="none" strike="noStrike" baseline="0" dirty="0">
                <a:latin typeface="AdvOT4b47d116"/>
              </a:rPr>
              <a:t> </a:t>
            </a:r>
            <a:r>
              <a:rPr lang="en-US" sz="1800" b="0" i="0" u="none" strike="noStrike" baseline="0" dirty="0">
                <a:latin typeface="AdvOT4b47d116+20"/>
              </a:rPr>
              <a:t>‘</a:t>
            </a:r>
            <a:r>
              <a:rPr lang="en-US" sz="1800" b="0" i="0" u="none" strike="noStrike" baseline="0" dirty="0">
                <a:latin typeface="AdvOT4b47d116"/>
              </a:rPr>
              <a:t>the full range of available trials made to test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the </a:t>
            </a:r>
            <a:r>
              <a:rPr lang="fr-FR" sz="1800" b="0" i="0" u="none" strike="noStrike" baseline="0" dirty="0" err="1">
                <a:latin typeface="AdvOT4b47d116"/>
              </a:rPr>
              <a:t>extrasensory</a:t>
            </a:r>
            <a:r>
              <a:rPr lang="fr-FR" sz="1800" b="0" i="0" u="none" strike="noStrike" baseline="0" dirty="0">
                <a:latin typeface="AdvOT4b47d116"/>
              </a:rPr>
              <a:t> perception </a:t>
            </a:r>
            <a:r>
              <a:rPr lang="en-US" sz="1800" b="0" i="0" u="none" strike="noStrike" baseline="0" dirty="0">
                <a:latin typeface="AdvOT4b47d116"/>
              </a:rPr>
              <a:t> hypothesis</a:t>
            </a:r>
            <a:r>
              <a:rPr lang="en-US" sz="1800" b="0" i="0" u="none" strike="noStrike" baseline="0" dirty="0">
                <a:latin typeface="AdvOT4b47d116+20"/>
              </a:rPr>
              <a:t>’ </a:t>
            </a:r>
            <a:r>
              <a:rPr lang="en-US" sz="1800" b="0" i="0" u="none" strike="noStrike" baseline="0" dirty="0">
                <a:latin typeface="AdvOT4b47d116"/>
              </a:rPr>
              <a:t>from experimental studies. They took a critical look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at the data from the point of view of the design and conditions of the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experiments to address general issues of whether the </a:t>
            </a:r>
            <a:r>
              <a:rPr lang="en-US" sz="1800" b="0" i="0" u="none" strike="noStrike" baseline="0" dirty="0">
                <a:latin typeface="AdvOT4b47d116+fb"/>
              </a:rPr>
              <a:t>fi</a:t>
            </a:r>
            <a:r>
              <a:rPr lang="en-US" sz="1800" b="0" i="0" u="none" strike="noStrike" baseline="0" dirty="0">
                <a:latin typeface="AdvOT4b47d116"/>
              </a:rPr>
              <a:t>ndings could have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happened by chance or by normal perception of sight, touch and hearing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by those involved in the experiment. They also considered experimental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errors and clustered results from similar experiments for subgroup analysis.</a:t>
            </a:r>
          </a:p>
          <a:p>
            <a:pPr algn="l"/>
            <a:endParaRPr lang="en-US" sz="1800" b="0" i="0" u="none" strike="noStrike" baseline="0" dirty="0">
              <a:latin typeface="AdvOT4b47d116"/>
            </a:endParaRP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One of the approaches included in their review to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demonstrate the robustness of the analysis was an estimate of the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in</a:t>
            </a:r>
            <a:r>
              <a:rPr lang="en-US" sz="1800" b="0" i="0" u="none" strike="noStrike" baseline="0" dirty="0">
                <a:latin typeface="AdvOT4b47d116+fb"/>
              </a:rPr>
              <a:t>fl</a:t>
            </a:r>
            <a:r>
              <a:rPr lang="en-US" sz="1800" b="0" i="0" u="none" strike="noStrike" baseline="0" dirty="0">
                <a:latin typeface="AdvOT4b47d116"/>
              </a:rPr>
              <a:t>uence of unpublished papers on the overall pooled effect.</a:t>
            </a:r>
          </a:p>
          <a:p>
            <a:pPr algn="l"/>
            <a:endParaRPr lang="en-US" sz="1800" b="0" i="0" u="none" strike="noStrike" baseline="0" dirty="0">
              <a:latin typeface="AdvOT4b47d116"/>
            </a:endParaRP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The work of Pratt and Rhine also sets a further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challenge for advocates of meta-analysis. They concluded, on the basis of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the evidence they </a:t>
            </a:r>
            <a:r>
              <a:rPr lang="en-US" sz="1800" b="0" i="0" u="none" strike="noStrike" baseline="0" dirty="0" err="1">
                <a:latin typeface="AdvOT4b47d116"/>
              </a:rPr>
              <a:t>summarised</a:t>
            </a:r>
            <a:r>
              <a:rPr lang="en-US" sz="1800" b="0" i="0" u="none" strike="noStrike" baseline="0" dirty="0">
                <a:latin typeface="AdvOT4b47d116"/>
              </a:rPr>
              <a:t>, that ESP </a:t>
            </a:r>
            <a:r>
              <a:rPr lang="en-US" sz="1800" b="0" i="0" u="none" strike="noStrike" baseline="0" dirty="0">
                <a:latin typeface="AdvOTb63a3543.I"/>
              </a:rPr>
              <a:t>did </a:t>
            </a:r>
            <a:r>
              <a:rPr lang="en-US" sz="1800" b="0" i="0" u="none" strike="noStrike" baseline="0" dirty="0">
                <a:latin typeface="AdvOT4b47d116"/>
              </a:rPr>
              <a:t>exist. Today we might</a:t>
            </a:r>
          </a:p>
          <a:p>
            <a:pPr algn="l"/>
            <a:r>
              <a:rPr lang="en-US" sz="1800" b="0" i="0" u="none" strike="noStrike" baseline="0" dirty="0" err="1">
                <a:latin typeface="AdvOT4b47d116"/>
              </a:rPr>
              <a:t>criticise</a:t>
            </a:r>
            <a:r>
              <a:rPr lang="en-US" sz="1800" b="0" i="0" u="none" strike="noStrike" baseline="0" dirty="0">
                <a:latin typeface="AdvOT4b47d116"/>
              </a:rPr>
              <a:t> their analysis for a series of problems with the underlying studies;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for some this was the design and conditions of the experiment, for others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there was both publication bias and probably some selective reporting.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The most important reason we are </a:t>
            </a:r>
            <a:r>
              <a:rPr lang="en-US" sz="1800" b="0" i="0" u="none" strike="noStrike" baseline="0" dirty="0" err="1">
                <a:latin typeface="AdvOT4b47d116"/>
              </a:rPr>
              <a:t>sceptical</a:t>
            </a:r>
            <a:r>
              <a:rPr lang="en-US" sz="1800" b="0" i="0" u="none" strike="noStrike" baseline="0" dirty="0">
                <a:latin typeface="AdvOT4b47d116"/>
              </a:rPr>
              <a:t>, however, is that, despite</a:t>
            </a:r>
          </a:p>
          <a:p>
            <a:pPr algn="l"/>
            <a:r>
              <a:rPr lang="en-US" sz="1800" b="0" i="0" u="none" strike="noStrike" baseline="0" dirty="0">
                <a:latin typeface="AdvOT4b47d116"/>
              </a:rPr>
              <a:t>attempts, the </a:t>
            </a:r>
            <a:r>
              <a:rPr lang="en-US" sz="1800" b="0" i="0" u="none" strike="noStrike" baseline="0" dirty="0">
                <a:latin typeface="AdvOT4b47d116+fb"/>
              </a:rPr>
              <a:t>fi</a:t>
            </a:r>
            <a:r>
              <a:rPr lang="en-US" sz="1800" b="0" i="0" u="none" strike="noStrike" baseline="0" dirty="0">
                <a:latin typeface="AdvOT4b47d116"/>
              </a:rPr>
              <a:t>ndings have not been replicable.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8056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89eefa4ca_0_20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89eefa4ca_0_20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Trust : trust in the published studies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6317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89eefa4ca_0_20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89eefa4ca_0_20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93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89eefa4ca_0_20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89eefa4ca_0_20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921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000894" y="2883029"/>
            <a:ext cx="2664333" cy="2049303"/>
            <a:chOff x="6000894" y="2883029"/>
            <a:chExt cx="2664333" cy="2049303"/>
          </a:xfrm>
        </p:grpSpPr>
        <p:sp>
          <p:nvSpPr>
            <p:cNvPr id="10" name="Google Shape;10;p2"/>
            <p:cNvSpPr/>
            <p:nvPr/>
          </p:nvSpPr>
          <p:spPr>
            <a:xfrm>
              <a:off x="6000894" y="2883029"/>
              <a:ext cx="2412900" cy="18324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&lt;&lt;</a:t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294727" y="4589432"/>
              <a:ext cx="370500" cy="34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/>
          <p:nvPr/>
        </p:nvSpPr>
        <p:spPr>
          <a:xfrm>
            <a:off x="938700" y="635400"/>
            <a:ext cx="7266600" cy="387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179523" y="3474524"/>
            <a:ext cx="1025780" cy="1033573"/>
            <a:chOff x="7179523" y="3474524"/>
            <a:chExt cx="1025780" cy="1033573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7501365" y="3754028"/>
              <a:ext cx="703938" cy="754070"/>
              <a:chOff x="7866900" y="3775225"/>
              <a:chExt cx="1277100" cy="13683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" name="Google Shape;17;p2"/>
            <p:cNvSpPr/>
            <p:nvPr/>
          </p:nvSpPr>
          <p:spPr>
            <a:xfrm rot="10800000">
              <a:off x="7372141" y="3635919"/>
              <a:ext cx="258600" cy="23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179523" y="3474524"/>
              <a:ext cx="133800" cy="123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789079" y="491347"/>
            <a:ext cx="941624" cy="889726"/>
            <a:chOff x="789079" y="491347"/>
            <a:chExt cx="941624" cy="889726"/>
          </a:xfrm>
        </p:grpSpPr>
        <p:grpSp>
          <p:nvGrpSpPr>
            <p:cNvPr id="20" name="Google Shape;20;p2"/>
            <p:cNvGrpSpPr/>
            <p:nvPr/>
          </p:nvGrpSpPr>
          <p:grpSpPr>
            <a:xfrm rot="10800000">
              <a:off x="938708" y="635399"/>
              <a:ext cx="470484" cy="466317"/>
              <a:chOff x="7866900" y="3775225"/>
              <a:chExt cx="1277100" cy="1368300"/>
            </a:xfrm>
          </p:grpSpPr>
          <p:cxnSp>
            <p:nvCxnSpPr>
              <p:cNvPr id="21" name="Google Shape;21;p2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" name="Google Shape;23;p2"/>
            <p:cNvSpPr/>
            <p:nvPr/>
          </p:nvSpPr>
          <p:spPr>
            <a:xfrm>
              <a:off x="1279485" y="980578"/>
              <a:ext cx="258600" cy="23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1596903" y="1257173"/>
              <a:ext cx="133800" cy="123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89079" y="491347"/>
              <a:ext cx="303900" cy="28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 rot="10800000">
            <a:off x="8006292" y="446803"/>
            <a:ext cx="400500" cy="37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659900" y="4256098"/>
            <a:ext cx="555300" cy="5091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title"/>
          </p:nvPr>
        </p:nvSpPr>
        <p:spPr>
          <a:xfrm>
            <a:off x="1103250" y="1632125"/>
            <a:ext cx="6937500" cy="14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800"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375350" y="2958825"/>
            <a:ext cx="63933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bg>
      <p:bgPr>
        <a:solidFill>
          <a:schemeClr val="accent6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8"/>
          <p:cNvGrpSpPr/>
          <p:nvPr/>
        </p:nvGrpSpPr>
        <p:grpSpPr>
          <a:xfrm>
            <a:off x="-6289" y="-3"/>
            <a:ext cx="720168" cy="705353"/>
            <a:chOff x="-6289" y="-3"/>
            <a:chExt cx="720168" cy="705353"/>
          </a:xfrm>
        </p:grpSpPr>
        <p:grpSp>
          <p:nvGrpSpPr>
            <p:cNvPr id="169" name="Google Shape;169;p18"/>
            <p:cNvGrpSpPr/>
            <p:nvPr/>
          </p:nvGrpSpPr>
          <p:grpSpPr>
            <a:xfrm>
              <a:off x="-6289" y="-3"/>
              <a:ext cx="418800" cy="414300"/>
              <a:chOff x="-6289" y="-3"/>
              <a:chExt cx="418800" cy="414300"/>
            </a:xfrm>
          </p:grpSpPr>
          <p:cxnSp>
            <p:nvCxnSpPr>
              <p:cNvPr id="170" name="Google Shape;170;p18"/>
              <p:cNvCxnSpPr/>
              <p:nvPr/>
            </p:nvCxnSpPr>
            <p:spPr>
              <a:xfrm rot="10800000" flipH="1">
                <a:off x="-6289" y="409347"/>
                <a:ext cx="418800" cy="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" name="Google Shape;171;p18"/>
              <p:cNvCxnSpPr/>
              <p:nvPr/>
            </p:nvCxnSpPr>
            <p:spPr>
              <a:xfrm>
                <a:off x="411058" y="-3"/>
                <a:ext cx="0" cy="41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2" name="Google Shape;172;p18"/>
            <p:cNvGrpSpPr/>
            <p:nvPr/>
          </p:nvGrpSpPr>
          <p:grpSpPr>
            <a:xfrm rot="10800000" flipH="1">
              <a:off x="277235" y="254399"/>
              <a:ext cx="436644" cy="450951"/>
              <a:chOff x="8517710" y="4278047"/>
              <a:chExt cx="436644" cy="450951"/>
            </a:xfrm>
          </p:grpSpPr>
          <p:sp>
            <p:nvSpPr>
              <p:cNvPr id="173" name="Google Shape;173;p18"/>
              <p:cNvSpPr/>
              <p:nvPr/>
            </p:nvSpPr>
            <p:spPr>
              <a:xfrm rot="-5400000">
                <a:off x="8506310" y="4433498"/>
                <a:ext cx="306900" cy="2841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8"/>
              <p:cNvSpPr/>
              <p:nvPr/>
            </p:nvSpPr>
            <p:spPr>
              <a:xfrm>
                <a:off x="8840054" y="4278047"/>
                <a:ext cx="114300" cy="105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" name="Google Shape;175;p18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3266706" y="2435868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2"/>
          </p:nvPr>
        </p:nvSpPr>
        <p:spPr>
          <a:xfrm>
            <a:off x="537589" y="2435868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3"/>
          </p:nvPr>
        </p:nvSpPr>
        <p:spPr>
          <a:xfrm>
            <a:off x="5995824" y="2435868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4"/>
          </p:nvPr>
        </p:nvSpPr>
        <p:spPr>
          <a:xfrm>
            <a:off x="537700" y="2689450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5"/>
          </p:nvPr>
        </p:nvSpPr>
        <p:spPr>
          <a:xfrm>
            <a:off x="3266713" y="2689450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6"/>
          </p:nvPr>
        </p:nvSpPr>
        <p:spPr>
          <a:xfrm>
            <a:off x="5995738" y="2689450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grpSp>
        <p:nvGrpSpPr>
          <p:cNvPr id="183" name="Google Shape;183;p18"/>
          <p:cNvGrpSpPr/>
          <p:nvPr/>
        </p:nvGrpSpPr>
        <p:grpSpPr>
          <a:xfrm>
            <a:off x="8328223" y="4451825"/>
            <a:ext cx="531602" cy="531603"/>
            <a:chOff x="189698" y="4451825"/>
            <a:chExt cx="531602" cy="531603"/>
          </a:xfrm>
        </p:grpSpPr>
        <p:sp>
          <p:nvSpPr>
            <p:cNvPr id="184" name="Google Shape;184;p18"/>
            <p:cNvSpPr/>
            <p:nvPr/>
          </p:nvSpPr>
          <p:spPr>
            <a:xfrm>
              <a:off x="265900" y="4451825"/>
              <a:ext cx="455400" cy="4554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 rot="10800000" flipH="1">
              <a:off x="189698" y="4528028"/>
              <a:ext cx="455400" cy="455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8892" y="5002020"/>
            <a:ext cx="2133600" cy="141480"/>
          </a:xfrm>
          <a:prstGeom prst="rect">
            <a:avLst/>
          </a:prstGeom>
        </p:spPr>
        <p:txBody>
          <a:bodyPr/>
          <a:lstStyle/>
          <a:p>
            <a:fld id="{7344939D-9412-4579-95FC-22DBDB917D92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2023/5/15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31840" y="5002020"/>
            <a:ext cx="2895600" cy="141480"/>
          </a:xfrm>
          <a:prstGeom prst="rect">
            <a:avLst/>
          </a:prstGeom>
        </p:spPr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8465" y="12818"/>
            <a:ext cx="395536" cy="141480"/>
          </a:xfrm>
        </p:spPr>
        <p:txBody>
          <a:bodyPr/>
          <a:lstStyle/>
          <a:p>
            <a:fld id="{7A1548D0-37DC-4CC9-B9F5-F8DA5163CD0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 7"/>
          <p:cNvSpPr>
            <a:spLocks noChangeArrowheads="1"/>
          </p:cNvSpPr>
          <p:nvPr userDrawn="1"/>
        </p:nvSpPr>
        <p:spPr bwMode="auto">
          <a:xfrm>
            <a:off x="61134" y="47853"/>
            <a:ext cx="7924800" cy="6858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auto">
          <a:xfrm>
            <a:off x="2555777" y="5112762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364611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8465" y="12818"/>
            <a:ext cx="395536" cy="141480"/>
          </a:xfrm>
        </p:spPr>
        <p:txBody>
          <a:bodyPr/>
          <a:lstStyle/>
          <a:p>
            <a:fld id="{7A1548D0-37DC-4CC9-B9F5-F8DA5163CD0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 7"/>
          <p:cNvSpPr>
            <a:spLocks noChangeArrowheads="1"/>
          </p:cNvSpPr>
          <p:nvPr userDrawn="1"/>
        </p:nvSpPr>
        <p:spPr bwMode="auto">
          <a:xfrm>
            <a:off x="61134" y="47853"/>
            <a:ext cx="7924800" cy="6858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auto">
          <a:xfrm>
            <a:off x="2555777" y="5112762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7504" y="87474"/>
            <a:ext cx="8640960" cy="646179"/>
          </a:xfrm>
        </p:spPr>
        <p:txBody>
          <a:bodyPr anchor="t">
            <a:noAutofit/>
          </a:bodyPr>
          <a:lstStyle>
            <a:lvl1pPr algn="l">
              <a:defRPr sz="2700" b="1">
                <a:latin typeface="Gill Sans MT" panose="020B05020201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23851" y="808311"/>
            <a:ext cx="8712200" cy="4248275"/>
          </a:xfrm>
        </p:spPr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  <a:lvl2pPr>
              <a:defRPr>
                <a:latin typeface="Gill Sans MT" panose="020B0502020104020203" pitchFamily="34" charset="0"/>
              </a:defRPr>
            </a:lvl2pPr>
            <a:lvl3pPr>
              <a:defRPr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28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8892" y="5002020"/>
            <a:ext cx="2133600" cy="141480"/>
          </a:xfrm>
          <a:prstGeom prst="rect">
            <a:avLst/>
          </a:prstGeom>
        </p:spPr>
        <p:txBody>
          <a:bodyPr/>
          <a:lstStyle/>
          <a:p>
            <a:fld id="{7344939D-9412-4579-95FC-22DBDB917D92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2023/5/15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31840" y="5002020"/>
            <a:ext cx="2895600" cy="141480"/>
          </a:xfrm>
          <a:prstGeom prst="rect">
            <a:avLst/>
          </a:prstGeom>
        </p:spPr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8465" y="12818"/>
            <a:ext cx="395536" cy="141480"/>
          </a:xfrm>
        </p:spPr>
        <p:txBody>
          <a:bodyPr/>
          <a:lstStyle/>
          <a:p>
            <a:fld id="{7A1548D0-37DC-4CC9-B9F5-F8DA5163CD0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7505" y="87474"/>
            <a:ext cx="8928992" cy="486054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reeform 7"/>
          <p:cNvSpPr>
            <a:spLocks noChangeArrowheads="1"/>
          </p:cNvSpPr>
          <p:nvPr userDrawn="1"/>
        </p:nvSpPr>
        <p:spPr bwMode="auto">
          <a:xfrm>
            <a:off x="61134" y="47853"/>
            <a:ext cx="7924800" cy="6858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auto">
          <a:xfrm>
            <a:off x="2555777" y="5112762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110208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6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729050" y="5962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>
            <a:off x="8029375" y="0"/>
            <a:ext cx="1114625" cy="1113050"/>
            <a:chOff x="8029375" y="0"/>
            <a:chExt cx="1114625" cy="1113050"/>
          </a:xfrm>
        </p:grpSpPr>
        <p:sp>
          <p:nvSpPr>
            <p:cNvPr id="41" name="Google Shape;41;p4"/>
            <p:cNvSpPr/>
            <p:nvPr/>
          </p:nvSpPr>
          <p:spPr>
            <a:xfrm flipH="1">
              <a:off x="8156823" y="273827"/>
              <a:ext cx="901500" cy="710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flipH="1">
              <a:off x="8289600" y="0"/>
              <a:ext cx="854400" cy="847500"/>
            </a:xfrm>
            <a:prstGeom prst="rect">
              <a:avLst/>
            </a:prstGeom>
            <a:solidFill>
              <a:srgbClr val="CC6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flipH="1">
              <a:off x="8029375" y="915350"/>
              <a:ext cx="197700" cy="19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729050" y="1438551"/>
            <a:ext cx="6509400" cy="32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7861376" y="3788720"/>
            <a:ext cx="1285889" cy="1371228"/>
            <a:chOff x="7861376" y="3788720"/>
            <a:chExt cx="1285889" cy="1371228"/>
          </a:xfrm>
        </p:grpSpPr>
        <p:grpSp>
          <p:nvGrpSpPr>
            <p:cNvPr id="46" name="Google Shape;46;p4"/>
            <p:cNvGrpSpPr/>
            <p:nvPr/>
          </p:nvGrpSpPr>
          <p:grpSpPr>
            <a:xfrm>
              <a:off x="8096595" y="3915279"/>
              <a:ext cx="1050670" cy="1244669"/>
              <a:chOff x="7704427" y="3682191"/>
              <a:chExt cx="1277100" cy="1307700"/>
            </a:xfrm>
          </p:grpSpPr>
          <p:cxnSp>
            <p:nvCxnSpPr>
              <p:cNvPr id="47" name="Google Shape;47;p4"/>
              <p:cNvCxnSpPr/>
              <p:nvPr/>
            </p:nvCxnSpPr>
            <p:spPr>
              <a:xfrm>
                <a:off x="7704716" y="3682191"/>
                <a:ext cx="0" cy="13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48;p4"/>
              <p:cNvCxnSpPr/>
              <p:nvPr/>
            </p:nvCxnSpPr>
            <p:spPr>
              <a:xfrm rot="10800000">
                <a:off x="7704427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9" name="Google Shape;49;p4"/>
            <p:cNvSpPr/>
            <p:nvPr/>
          </p:nvSpPr>
          <p:spPr>
            <a:xfrm rot="10800000">
              <a:off x="7861376" y="3788720"/>
              <a:ext cx="469200" cy="43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6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5165509" y="2820975"/>
            <a:ext cx="2862000" cy="14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2"/>
          </p:nvPr>
        </p:nvSpPr>
        <p:spPr>
          <a:xfrm>
            <a:off x="5165499" y="2556650"/>
            <a:ext cx="286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3"/>
          </p:nvPr>
        </p:nvSpPr>
        <p:spPr>
          <a:xfrm>
            <a:off x="1124250" y="2820975"/>
            <a:ext cx="2868000" cy="14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4"/>
          </p:nvPr>
        </p:nvSpPr>
        <p:spPr>
          <a:xfrm>
            <a:off x="1127128" y="2556650"/>
            <a:ext cx="286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grpSp>
        <p:nvGrpSpPr>
          <p:cNvPr id="57" name="Google Shape;57;p5"/>
          <p:cNvGrpSpPr/>
          <p:nvPr/>
        </p:nvGrpSpPr>
        <p:grpSpPr>
          <a:xfrm rot="5400000">
            <a:off x="21565" y="4284732"/>
            <a:ext cx="841357" cy="897194"/>
            <a:chOff x="7861376" y="3788720"/>
            <a:chExt cx="1285889" cy="1371228"/>
          </a:xfrm>
        </p:grpSpPr>
        <p:grpSp>
          <p:nvGrpSpPr>
            <p:cNvPr id="58" name="Google Shape;58;p5"/>
            <p:cNvGrpSpPr/>
            <p:nvPr/>
          </p:nvGrpSpPr>
          <p:grpSpPr>
            <a:xfrm>
              <a:off x="8096595" y="3915279"/>
              <a:ext cx="1050670" cy="1244669"/>
              <a:chOff x="7704427" y="3682191"/>
              <a:chExt cx="1277100" cy="1307700"/>
            </a:xfrm>
          </p:grpSpPr>
          <p:cxnSp>
            <p:nvCxnSpPr>
              <p:cNvPr id="59" name="Google Shape;59;p5"/>
              <p:cNvCxnSpPr/>
              <p:nvPr/>
            </p:nvCxnSpPr>
            <p:spPr>
              <a:xfrm>
                <a:off x="7704716" y="3682191"/>
                <a:ext cx="0" cy="13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5"/>
              <p:cNvCxnSpPr/>
              <p:nvPr/>
            </p:nvCxnSpPr>
            <p:spPr>
              <a:xfrm rot="10800000">
                <a:off x="7704427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1" name="Google Shape;61;p5"/>
            <p:cNvSpPr/>
            <p:nvPr/>
          </p:nvSpPr>
          <p:spPr>
            <a:xfrm rot="10800000">
              <a:off x="7861376" y="3788720"/>
              <a:ext cx="469200" cy="43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5"/>
          <p:cNvGrpSpPr/>
          <p:nvPr/>
        </p:nvGrpSpPr>
        <p:grpSpPr>
          <a:xfrm>
            <a:off x="8353825" y="4118157"/>
            <a:ext cx="602021" cy="608418"/>
            <a:chOff x="8353825" y="4118157"/>
            <a:chExt cx="602021" cy="608418"/>
          </a:xfrm>
        </p:grpSpPr>
        <p:sp>
          <p:nvSpPr>
            <p:cNvPr id="63" name="Google Shape;63;p5"/>
            <p:cNvSpPr/>
            <p:nvPr/>
          </p:nvSpPr>
          <p:spPr>
            <a:xfrm>
              <a:off x="8353825" y="4271175"/>
              <a:ext cx="455400" cy="4554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>
              <a:off x="8430023" y="4118157"/>
              <a:ext cx="525823" cy="532221"/>
              <a:chOff x="8430023" y="4118157"/>
              <a:chExt cx="525823" cy="532221"/>
            </a:xfrm>
          </p:grpSpPr>
          <p:sp>
            <p:nvSpPr>
              <p:cNvPr id="65" name="Google Shape;65;p5"/>
              <p:cNvSpPr/>
              <p:nvPr/>
            </p:nvSpPr>
            <p:spPr>
              <a:xfrm rot="10800000" flipH="1">
                <a:off x="8430023" y="4194978"/>
                <a:ext cx="455400" cy="455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8789646" y="4118157"/>
                <a:ext cx="166200" cy="153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616500" y="1317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1"/>
          </p:nvPr>
        </p:nvSpPr>
        <p:spPr>
          <a:xfrm>
            <a:off x="616500" y="19992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79" name="Google Shape;79;p7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642650" y="1669350"/>
            <a:ext cx="6367800" cy="257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500"/>
              <a:buNone/>
              <a:defRPr sz="85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2" name="Google Shape;82;p8"/>
          <p:cNvGrpSpPr/>
          <p:nvPr/>
        </p:nvGrpSpPr>
        <p:grpSpPr>
          <a:xfrm>
            <a:off x="7632776" y="-5"/>
            <a:ext cx="1511224" cy="1583405"/>
            <a:chOff x="7632776" y="-5"/>
            <a:chExt cx="1511224" cy="1583405"/>
          </a:xfrm>
        </p:grpSpPr>
        <p:grpSp>
          <p:nvGrpSpPr>
            <p:cNvPr id="83" name="Google Shape;83;p8"/>
            <p:cNvGrpSpPr/>
            <p:nvPr/>
          </p:nvGrpSpPr>
          <p:grpSpPr>
            <a:xfrm rot="10800000" flipH="1">
              <a:off x="7866900" y="-5"/>
              <a:ext cx="1277100" cy="1368300"/>
              <a:chOff x="7866900" y="3775225"/>
              <a:chExt cx="1277100" cy="1368300"/>
            </a:xfrm>
          </p:grpSpPr>
          <p:cxnSp>
            <p:nvCxnSpPr>
              <p:cNvPr id="84" name="Google Shape;84;p8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" name="Google Shape;85;p8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6" name="Google Shape;86;p8"/>
            <p:cNvSpPr/>
            <p:nvPr/>
          </p:nvSpPr>
          <p:spPr>
            <a:xfrm flipH="1">
              <a:off x="7632776" y="1149300"/>
              <a:ext cx="469200" cy="43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8"/>
          <p:cNvGrpSpPr/>
          <p:nvPr/>
        </p:nvGrpSpPr>
        <p:grpSpPr>
          <a:xfrm>
            <a:off x="7909659" y="4071009"/>
            <a:ext cx="1273422" cy="1109284"/>
            <a:chOff x="7909659" y="4071009"/>
            <a:chExt cx="1273422" cy="1109284"/>
          </a:xfrm>
        </p:grpSpPr>
        <p:grpSp>
          <p:nvGrpSpPr>
            <p:cNvPr id="88" name="Google Shape;88;p8"/>
            <p:cNvGrpSpPr/>
            <p:nvPr/>
          </p:nvGrpSpPr>
          <p:grpSpPr>
            <a:xfrm rot="-5400000" flipH="1">
              <a:off x="8403953" y="4401164"/>
              <a:ext cx="698829" cy="859429"/>
              <a:chOff x="7866900" y="3775225"/>
              <a:chExt cx="1277100" cy="1368300"/>
            </a:xfrm>
          </p:grpSpPr>
          <p:cxnSp>
            <p:nvCxnSpPr>
              <p:cNvPr id="89" name="Google Shape;89;p8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8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1" name="Google Shape;91;p8"/>
            <p:cNvSpPr/>
            <p:nvPr/>
          </p:nvSpPr>
          <p:spPr>
            <a:xfrm rot="5400000" flipH="1">
              <a:off x="8136154" y="4287929"/>
              <a:ext cx="299400" cy="27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 rot="5400000" flipH="1">
              <a:off x="7902909" y="4077759"/>
              <a:ext cx="183300" cy="169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6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1693050" y="3665575"/>
            <a:ext cx="5766000" cy="9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grpSp>
        <p:nvGrpSpPr>
          <p:cNvPr id="103" name="Google Shape;103;p10"/>
          <p:cNvGrpSpPr/>
          <p:nvPr/>
        </p:nvGrpSpPr>
        <p:grpSpPr>
          <a:xfrm>
            <a:off x="7838199" y="3828055"/>
            <a:ext cx="1305801" cy="1315450"/>
            <a:chOff x="7648499" y="3591730"/>
            <a:chExt cx="1305801" cy="1315450"/>
          </a:xfrm>
        </p:grpSpPr>
        <p:grpSp>
          <p:nvGrpSpPr>
            <p:cNvPr id="104" name="Google Shape;104;p10"/>
            <p:cNvGrpSpPr/>
            <p:nvPr/>
          </p:nvGrpSpPr>
          <p:grpSpPr>
            <a:xfrm>
              <a:off x="8096825" y="4002875"/>
              <a:ext cx="857475" cy="904305"/>
              <a:chOff x="7704706" y="3774223"/>
              <a:chExt cx="1042269" cy="950100"/>
            </a:xfrm>
          </p:grpSpPr>
          <p:cxnSp>
            <p:nvCxnSpPr>
              <p:cNvPr id="105" name="Google Shape;105;p10"/>
              <p:cNvCxnSpPr/>
              <p:nvPr/>
            </p:nvCxnSpPr>
            <p:spPr>
              <a:xfrm>
                <a:off x="7704706" y="3774223"/>
                <a:ext cx="0" cy="950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" name="Google Shape;106;p10"/>
              <p:cNvCxnSpPr/>
              <p:nvPr/>
            </p:nvCxnSpPr>
            <p:spPr>
              <a:xfrm rot="10800000">
                <a:off x="7735075" y="3775221"/>
                <a:ext cx="101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07" name="Google Shape;107;p10"/>
            <p:cNvSpPr/>
            <p:nvPr/>
          </p:nvSpPr>
          <p:spPr>
            <a:xfrm rot="10800000">
              <a:off x="7648499" y="3591730"/>
              <a:ext cx="894900" cy="82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10"/>
          <p:cNvGrpSpPr/>
          <p:nvPr/>
        </p:nvGrpSpPr>
        <p:grpSpPr>
          <a:xfrm>
            <a:off x="189638" y="194212"/>
            <a:ext cx="1170153" cy="1170022"/>
            <a:chOff x="189638" y="194212"/>
            <a:chExt cx="1170153" cy="1170022"/>
          </a:xfrm>
        </p:grpSpPr>
        <p:sp>
          <p:nvSpPr>
            <p:cNvPr id="109" name="Google Shape;109;p10"/>
            <p:cNvSpPr/>
            <p:nvPr/>
          </p:nvSpPr>
          <p:spPr>
            <a:xfrm rot="5400000">
              <a:off x="316088" y="320534"/>
              <a:ext cx="754800" cy="7548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 rot="-5400000" flipH="1">
              <a:off x="189638" y="194212"/>
              <a:ext cx="754800" cy="75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1" name="Google Shape;111;p10"/>
            <p:cNvSpPr/>
            <p:nvPr/>
          </p:nvSpPr>
          <p:spPr>
            <a:xfrm rot="-5400000" flipH="1">
              <a:off x="1147091" y="1151533"/>
              <a:ext cx="212700" cy="212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112" name="Google Shape;112;p10"/>
          <p:cNvGrpSpPr/>
          <p:nvPr/>
        </p:nvGrpSpPr>
        <p:grpSpPr>
          <a:xfrm>
            <a:off x="0" y="4428875"/>
            <a:ext cx="714451" cy="714529"/>
            <a:chOff x="0" y="4428875"/>
            <a:chExt cx="714451" cy="714529"/>
          </a:xfrm>
        </p:grpSpPr>
        <p:sp>
          <p:nvSpPr>
            <p:cNvPr id="113" name="Google Shape;113;p10"/>
            <p:cNvSpPr/>
            <p:nvPr/>
          </p:nvSpPr>
          <p:spPr>
            <a:xfrm rot="-5400000" flipH="1">
              <a:off x="0" y="4643904"/>
              <a:ext cx="499500" cy="499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4" name="Google Shape;114;p10"/>
            <p:cNvSpPr/>
            <p:nvPr/>
          </p:nvSpPr>
          <p:spPr>
            <a:xfrm rot="-5400000" flipH="1">
              <a:off x="568051" y="4428875"/>
              <a:ext cx="146400" cy="14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115" name="Google Shape;115;p10"/>
          <p:cNvGrpSpPr/>
          <p:nvPr/>
        </p:nvGrpSpPr>
        <p:grpSpPr>
          <a:xfrm>
            <a:off x="8228688" y="-7"/>
            <a:ext cx="915319" cy="913191"/>
            <a:chOff x="8228688" y="-7"/>
            <a:chExt cx="915319" cy="913191"/>
          </a:xfrm>
        </p:grpSpPr>
        <p:sp>
          <p:nvSpPr>
            <p:cNvPr id="116" name="Google Shape;116;p10"/>
            <p:cNvSpPr/>
            <p:nvPr/>
          </p:nvSpPr>
          <p:spPr>
            <a:xfrm rot="5400000">
              <a:off x="8228688" y="158384"/>
              <a:ext cx="754800" cy="7548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 rot="-5400000" flipH="1">
              <a:off x="8766307" y="-7"/>
              <a:ext cx="377700" cy="37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">
    <p:bg>
      <p:bgPr>
        <a:solidFill>
          <a:schemeClr val="accent6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bg>
      <p:bgPr>
        <a:solidFill>
          <a:schemeClr val="accen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7"/>
          <p:cNvGrpSpPr/>
          <p:nvPr/>
        </p:nvGrpSpPr>
        <p:grpSpPr>
          <a:xfrm>
            <a:off x="5958914" y="2982116"/>
            <a:ext cx="2189475" cy="1683950"/>
            <a:chOff x="5958914" y="2982116"/>
            <a:chExt cx="2189475" cy="1683950"/>
          </a:xfrm>
        </p:grpSpPr>
        <p:sp>
          <p:nvSpPr>
            <p:cNvPr id="162" name="Google Shape;162;p17"/>
            <p:cNvSpPr/>
            <p:nvPr/>
          </p:nvSpPr>
          <p:spPr>
            <a:xfrm>
              <a:off x="5958914" y="2982116"/>
              <a:ext cx="1982700" cy="150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7843889" y="4384366"/>
              <a:ext cx="304500" cy="281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7"/>
          <p:cNvSpPr/>
          <p:nvPr/>
        </p:nvSpPr>
        <p:spPr>
          <a:xfrm>
            <a:off x="1313450" y="809425"/>
            <a:ext cx="6477300" cy="352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1739100" y="1292575"/>
            <a:ext cx="5665800" cy="216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3200"/>
              <a:buFont typeface="Montserrat SemiBold"/>
              <a:buNone/>
              <a:defRPr sz="2800">
                <a:solidFill>
                  <a:srgbClr val="CC646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title" idx="2"/>
          </p:nvPr>
        </p:nvSpPr>
        <p:spPr>
          <a:xfrm>
            <a:off x="2017250" y="3395400"/>
            <a:ext cx="5109600" cy="75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900">
                <a:solidFill>
                  <a:srgbClr val="666666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SemiBold"/>
              <a:buNone/>
              <a:defRPr sz="2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Char char="●"/>
              <a:defRPr sz="180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9" r:id="rId7"/>
    <p:sldLayoutId id="2147483660" r:id="rId8"/>
    <p:sldLayoutId id="2147483663" r:id="rId9"/>
    <p:sldLayoutId id="2147483664" r:id="rId10"/>
    <p:sldLayoutId id="2147483680" r:id="rId11"/>
    <p:sldLayoutId id="2147483681" r:id="rId12"/>
    <p:sldLayoutId id="214748368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33" name="Google Shape;333;p3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6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11" Type="http://schemas.openxmlformats.org/officeDocument/2006/relationships/chart" Target="../charts/chart7.xml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1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chart" Target="../charts/chart8.xml"/><Relationship Id="rId4" Type="http://schemas.openxmlformats.org/officeDocument/2006/relationships/image" Target="../media/image36.jpe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chart" Target="../charts/chart10.xml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chart" Target="../charts/chart11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chart" Target="../charts/chart13.xml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chart" Target="../charts/chart14.xml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jp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3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 txBox="1">
            <a:spLocks noGrp="1"/>
          </p:cNvSpPr>
          <p:nvPr>
            <p:ph type="title"/>
          </p:nvPr>
        </p:nvSpPr>
        <p:spPr>
          <a:xfrm>
            <a:off x="1103250" y="1632125"/>
            <a:ext cx="6937500" cy="14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La petite histoire de la méta-analyse</a:t>
            </a:r>
            <a:endParaRPr sz="6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mur, homme, personne, costume&#10;&#10;Description générée automatiquement">
            <a:extLst>
              <a:ext uri="{FF2B5EF4-FFF2-40B4-BE49-F238E27FC236}">
                <a16:creationId xmlns:a16="http://schemas.microsoft.com/office/drawing/2014/main" id="{DC3C9EDF-C84B-5602-1E8E-AF38792E4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705" y="1348520"/>
            <a:ext cx="2076450" cy="220027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3ED80FE9-C1CE-88E2-6B4D-55A2E8B31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68" y="608221"/>
            <a:ext cx="3027485" cy="1062416"/>
          </a:xfrm>
          <a:prstGeom prst="rect">
            <a:avLst/>
          </a:prstGeom>
        </p:spPr>
      </p:pic>
      <p:pic>
        <p:nvPicPr>
          <p:cNvPr id="9" name="Image 8" descr="Une image contenant personne, foule, auditorium&#10;&#10;Description générée automatiquement">
            <a:extLst>
              <a:ext uri="{FF2B5EF4-FFF2-40B4-BE49-F238E27FC236}">
                <a16:creationId xmlns:a16="http://schemas.microsoft.com/office/drawing/2014/main" id="{DACB6ECC-142C-ABDC-BC3D-703D0C4AA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725" y="3582281"/>
            <a:ext cx="2171333" cy="1444923"/>
          </a:xfrm>
          <a:prstGeom prst="rect">
            <a:avLst/>
          </a:prstGeom>
        </p:spPr>
      </p:pic>
      <p:sp>
        <p:nvSpPr>
          <p:cNvPr id="10" name="Google Shape;425;p44">
            <a:extLst>
              <a:ext uri="{FF2B5EF4-FFF2-40B4-BE49-F238E27FC236}">
                <a16:creationId xmlns:a16="http://schemas.microsoft.com/office/drawing/2014/main" id="{4BD04588-AA23-05B4-1BBB-3FABC6891421}"/>
              </a:ext>
            </a:extLst>
          </p:cNvPr>
          <p:cNvSpPr txBox="1">
            <a:spLocks/>
          </p:cNvSpPr>
          <p:nvPr/>
        </p:nvSpPr>
        <p:spPr>
          <a:xfrm>
            <a:off x="3149666" y="608221"/>
            <a:ext cx="3165000" cy="2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ctr">
              <a:buFont typeface="Courier Prime"/>
              <a:buNone/>
            </a:pPr>
            <a:r>
              <a:rPr lang="en-US" sz="2400" dirty="0"/>
              <a:t>1967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FC4124-49AA-325C-B60E-A465B0CF1816}"/>
              </a:ext>
            </a:extLst>
          </p:cNvPr>
          <p:cNvSpPr/>
          <p:nvPr/>
        </p:nvSpPr>
        <p:spPr>
          <a:xfrm>
            <a:off x="664650" y="2103943"/>
            <a:ext cx="6070894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marL="0" indent="0" algn="ctr">
              <a:buFont typeface="Courier Prime"/>
              <a:buNone/>
            </a:pPr>
            <a:r>
              <a:rPr lang="fr-FR" sz="5400" dirty="0">
                <a:solidFill>
                  <a:schemeClr val="accent1"/>
                </a:solidFill>
                <a:latin typeface="Montserrat Medium"/>
                <a:sym typeface="Montserrat Medium"/>
              </a:rPr>
              <a:t>‘ </a:t>
            </a:r>
            <a:r>
              <a:rPr lang="fr-FR" sz="5400" dirty="0" err="1">
                <a:solidFill>
                  <a:schemeClr val="accent1"/>
                </a:solidFill>
                <a:latin typeface="Montserrat Medium"/>
                <a:sym typeface="Montserrat Medium"/>
              </a:rPr>
              <a:t>Meta-analyse</a:t>
            </a:r>
            <a:r>
              <a:rPr lang="fr-FR" sz="5400" dirty="0">
                <a:solidFill>
                  <a:schemeClr val="accent1"/>
                </a:solidFill>
                <a:latin typeface="Montserrat Medium"/>
                <a:sym typeface="Montserrat Medium"/>
              </a:rPr>
              <a:t> ’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895D31C-1254-DDC5-3852-55E0ADAE3F9D}"/>
              </a:ext>
            </a:extLst>
          </p:cNvPr>
          <p:cNvSpPr txBox="1"/>
          <p:nvPr/>
        </p:nvSpPr>
        <p:spPr>
          <a:xfrm>
            <a:off x="241789" y="3305642"/>
            <a:ext cx="34583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dirty="0">
                <a:solidFill>
                  <a:schemeClr val="dk2"/>
                </a:solidFill>
                <a:latin typeface="AdvOT4b47d116"/>
                <a:sym typeface="Courier Prime"/>
              </a:rPr>
              <a:t>‘the statistical analysis of a large collection of analysis results from individual studies for the purpose of integrating the </a:t>
            </a:r>
            <a:r>
              <a:rPr lang="fr-FR" dirty="0" err="1">
                <a:solidFill>
                  <a:schemeClr val="dk2"/>
                </a:solidFill>
                <a:latin typeface="AdvOT4b47d116"/>
                <a:sym typeface="Courier Prime"/>
              </a:rPr>
              <a:t>findings</a:t>
            </a:r>
            <a:r>
              <a:rPr lang="fr-FR" dirty="0">
                <a:solidFill>
                  <a:schemeClr val="dk2"/>
                </a:solidFill>
                <a:latin typeface="AdvOT4b47d116"/>
                <a:sym typeface="Courier Prime"/>
              </a:rPr>
              <a:t>’</a:t>
            </a:r>
          </a:p>
        </p:txBody>
      </p:sp>
      <p:graphicFrame>
        <p:nvGraphicFramePr>
          <p:cNvPr id="17" name="Graphique 16">
            <a:extLst>
              <a:ext uri="{FF2B5EF4-FFF2-40B4-BE49-F238E27FC236}">
                <a16:creationId xmlns:a16="http://schemas.microsoft.com/office/drawing/2014/main" id="{402C2DB3-0F08-4483-CF21-E955CEF4C1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8517500"/>
              </p:ext>
            </p:extLst>
          </p:nvPr>
        </p:nvGraphicFramePr>
        <p:xfrm>
          <a:off x="1444486" y="89453"/>
          <a:ext cx="6096000" cy="518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homme&#10;&#10;Description générée automatiquement">
            <a:extLst>
              <a:ext uri="{FF2B5EF4-FFF2-40B4-BE49-F238E27FC236}">
                <a16:creationId xmlns:a16="http://schemas.microsoft.com/office/drawing/2014/main" id="{7726E739-D115-D959-B5BC-D1EB2E542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3372" y="1597452"/>
            <a:ext cx="1838935" cy="1948596"/>
          </a:xfrm>
          <a:prstGeom prst="rect">
            <a:avLst/>
          </a:prstGeom>
        </p:spPr>
      </p:pic>
      <p:pic>
        <p:nvPicPr>
          <p:cNvPr id="3" name="Image 2" descr="Une image contenant mur, homme, personne, costume&#10;&#10;Description générée automatiquement">
            <a:extLst>
              <a:ext uri="{FF2B5EF4-FFF2-40B4-BE49-F238E27FC236}">
                <a16:creationId xmlns:a16="http://schemas.microsoft.com/office/drawing/2014/main" id="{8A5BDF75-F312-DAF2-2AD5-D3E67F9A7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845" y="1597452"/>
            <a:ext cx="1838935" cy="1948596"/>
          </a:xfrm>
          <a:prstGeom prst="rect">
            <a:avLst/>
          </a:prstGeom>
        </p:spPr>
      </p:pic>
      <p:pic>
        <p:nvPicPr>
          <p:cNvPr id="5" name="Graphique 4" descr="Épée avec un remplissage uni">
            <a:extLst>
              <a:ext uri="{FF2B5EF4-FFF2-40B4-BE49-F238E27FC236}">
                <a16:creationId xmlns:a16="http://schemas.microsoft.com/office/drawing/2014/main" id="{C97A5D47-B196-2078-25D6-1CDCB40DA5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7938" y="1833196"/>
            <a:ext cx="1345223" cy="1345223"/>
          </a:xfrm>
          <a:prstGeom prst="rect">
            <a:avLst/>
          </a:prstGeom>
        </p:spPr>
      </p:pic>
      <p:pic>
        <p:nvPicPr>
          <p:cNvPr id="6" name="Graphique 5" descr="Épée avec un remplissage uni">
            <a:extLst>
              <a:ext uri="{FF2B5EF4-FFF2-40B4-BE49-F238E27FC236}">
                <a16:creationId xmlns:a16="http://schemas.microsoft.com/office/drawing/2014/main" id="{F86046AD-E530-0A9D-69D9-208171A77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922931" y="1833195"/>
            <a:ext cx="1345223" cy="13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mur, homme, personne, costume&#10;&#10;Description générée automatiquement">
            <a:extLst>
              <a:ext uri="{FF2B5EF4-FFF2-40B4-BE49-F238E27FC236}">
                <a16:creationId xmlns:a16="http://schemas.microsoft.com/office/drawing/2014/main" id="{8A5BDF75-F312-DAF2-2AD5-D3E67F9A7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685" y="1696782"/>
            <a:ext cx="1838935" cy="194859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9BC85B-64D2-4B2F-1BB3-225E276BD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66" y="608221"/>
            <a:ext cx="2309897" cy="85228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F640C99-2AAF-55AF-F67E-C9566E825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418" y="1478409"/>
            <a:ext cx="2195597" cy="1116405"/>
          </a:xfrm>
          <a:prstGeom prst="rect">
            <a:avLst/>
          </a:prstGeom>
        </p:spPr>
      </p:pic>
      <p:sp>
        <p:nvSpPr>
          <p:cNvPr id="10" name="Google Shape;425;p44">
            <a:extLst>
              <a:ext uri="{FF2B5EF4-FFF2-40B4-BE49-F238E27FC236}">
                <a16:creationId xmlns:a16="http://schemas.microsoft.com/office/drawing/2014/main" id="{EA3D122C-F279-9C6F-8B75-32AA8BAD8CC7}"/>
              </a:ext>
            </a:extLst>
          </p:cNvPr>
          <p:cNvSpPr txBox="1">
            <a:spLocks/>
          </p:cNvSpPr>
          <p:nvPr/>
        </p:nvSpPr>
        <p:spPr>
          <a:xfrm>
            <a:off x="3612310" y="709216"/>
            <a:ext cx="3165000" cy="2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ctr">
              <a:buFont typeface="Courier Prime"/>
              <a:buNone/>
            </a:pPr>
            <a:r>
              <a:rPr lang="en-US" sz="2400" dirty="0"/>
              <a:t>1977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CBC9101-44EE-D5FD-CE1F-1DE2FC362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16" y="2826351"/>
            <a:ext cx="2409199" cy="143939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FE5E72A-3525-F3AB-8E96-06E8D3F02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1865" y="2779457"/>
            <a:ext cx="2093890" cy="148628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D275A7E-BBFE-F0E3-18AE-9BD7D91117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8617" y="3333884"/>
            <a:ext cx="2071205" cy="194859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3CD0FD0-486C-0BE5-F026-8DA5366A1A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8617" y="1315005"/>
            <a:ext cx="1902018" cy="2018879"/>
          </a:xfrm>
          <a:prstGeom prst="rect">
            <a:avLst/>
          </a:prstGeom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FE55368-7724-6207-EC57-CCC68050D715}"/>
              </a:ext>
            </a:extLst>
          </p:cNvPr>
          <p:cNvCxnSpPr>
            <a:cxnSpLocks/>
          </p:cNvCxnSpPr>
          <p:nvPr/>
        </p:nvCxnSpPr>
        <p:spPr>
          <a:xfrm flipH="1" flipV="1">
            <a:off x="3507749" y="2324444"/>
            <a:ext cx="148435" cy="5548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D6818AF5-062D-99ED-5DDF-D186F54613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8390" y="869677"/>
            <a:ext cx="932971" cy="1402006"/>
          </a:xfrm>
          <a:prstGeom prst="rect">
            <a:avLst/>
          </a:prstGeom>
        </p:spPr>
      </p:pic>
      <p:graphicFrame>
        <p:nvGraphicFramePr>
          <p:cNvPr id="23" name="Graphique 22">
            <a:extLst>
              <a:ext uri="{FF2B5EF4-FFF2-40B4-BE49-F238E27FC236}">
                <a16:creationId xmlns:a16="http://schemas.microsoft.com/office/drawing/2014/main" id="{4177F85C-960A-F9E4-C009-904E593089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4071093"/>
              </p:ext>
            </p:extLst>
          </p:nvPr>
        </p:nvGraphicFramePr>
        <p:xfrm>
          <a:off x="1444486" y="89453"/>
          <a:ext cx="6096000" cy="518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307788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homme&#10;&#10;Description générée automatiquement">
            <a:extLst>
              <a:ext uri="{FF2B5EF4-FFF2-40B4-BE49-F238E27FC236}">
                <a16:creationId xmlns:a16="http://schemas.microsoft.com/office/drawing/2014/main" id="{7726E739-D115-D959-B5BC-D1EB2E542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3372" y="1597452"/>
            <a:ext cx="1838935" cy="1948596"/>
          </a:xfrm>
          <a:prstGeom prst="rect">
            <a:avLst/>
          </a:prstGeom>
        </p:spPr>
      </p:pic>
      <p:pic>
        <p:nvPicPr>
          <p:cNvPr id="3" name="Image 2" descr="Une image contenant mur, homme, personne, costume&#10;&#10;Description générée automatiquement">
            <a:extLst>
              <a:ext uri="{FF2B5EF4-FFF2-40B4-BE49-F238E27FC236}">
                <a16:creationId xmlns:a16="http://schemas.microsoft.com/office/drawing/2014/main" id="{8A5BDF75-F312-DAF2-2AD5-D3E67F9A7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845" y="1597452"/>
            <a:ext cx="1838935" cy="1948596"/>
          </a:xfrm>
          <a:prstGeom prst="rect">
            <a:avLst/>
          </a:prstGeom>
        </p:spPr>
      </p:pic>
      <p:pic>
        <p:nvPicPr>
          <p:cNvPr id="5" name="Graphique 4" descr="Épée avec un remplissage uni">
            <a:extLst>
              <a:ext uri="{FF2B5EF4-FFF2-40B4-BE49-F238E27FC236}">
                <a16:creationId xmlns:a16="http://schemas.microsoft.com/office/drawing/2014/main" id="{C97A5D47-B196-2078-25D6-1CDCB40DA5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7938" y="1833196"/>
            <a:ext cx="1345223" cy="1345223"/>
          </a:xfrm>
          <a:prstGeom prst="rect">
            <a:avLst/>
          </a:prstGeom>
        </p:spPr>
      </p:pic>
      <p:pic>
        <p:nvPicPr>
          <p:cNvPr id="6" name="Graphique 5" descr="Épée avec un remplissage uni">
            <a:extLst>
              <a:ext uri="{FF2B5EF4-FFF2-40B4-BE49-F238E27FC236}">
                <a16:creationId xmlns:a16="http://schemas.microsoft.com/office/drawing/2014/main" id="{F86046AD-E530-0A9D-69D9-208171A77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922931" y="1833195"/>
            <a:ext cx="1345223" cy="134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6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homme&#10;&#10;Description générée automatiquement">
            <a:extLst>
              <a:ext uri="{FF2B5EF4-FFF2-40B4-BE49-F238E27FC236}">
                <a16:creationId xmlns:a16="http://schemas.microsoft.com/office/drawing/2014/main" id="{7726E739-D115-D959-B5BC-D1EB2E542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3372" y="1597452"/>
            <a:ext cx="1838935" cy="1948596"/>
          </a:xfrm>
          <a:prstGeom prst="rect">
            <a:avLst/>
          </a:prstGeom>
        </p:spPr>
      </p:pic>
      <p:pic>
        <p:nvPicPr>
          <p:cNvPr id="3" name="Image 2" descr="Une image contenant mur, homme, personne, costume&#10;&#10;Description générée automatiquement">
            <a:extLst>
              <a:ext uri="{FF2B5EF4-FFF2-40B4-BE49-F238E27FC236}">
                <a16:creationId xmlns:a16="http://schemas.microsoft.com/office/drawing/2014/main" id="{8A5BDF75-F312-DAF2-2AD5-D3E67F9A7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845" y="1597452"/>
            <a:ext cx="1838935" cy="194859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2D91553-5CBB-6C2F-3A4F-15147C5C2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717" y="885788"/>
            <a:ext cx="2491956" cy="6629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55FDFC3-B6DC-70A3-63F7-76FCDCF57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717" y="3773552"/>
            <a:ext cx="2385267" cy="6172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CA10ED8-2DEE-154C-E2E2-9FB5E53AA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630" y="1597452"/>
            <a:ext cx="2408129" cy="73920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F3DCEA-E88D-4122-440D-5297E836A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4717" y="2424928"/>
            <a:ext cx="2484335" cy="108975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834495E-BB06-1365-B3E7-DD15ABC53A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1902" y="2773894"/>
            <a:ext cx="2415749" cy="1828958"/>
          </a:xfrm>
          <a:prstGeom prst="rect">
            <a:avLst/>
          </a:prstGeom>
        </p:spPr>
      </p:pic>
      <p:sp>
        <p:nvSpPr>
          <p:cNvPr id="16" name="Google Shape;425;p44">
            <a:extLst>
              <a:ext uri="{FF2B5EF4-FFF2-40B4-BE49-F238E27FC236}">
                <a16:creationId xmlns:a16="http://schemas.microsoft.com/office/drawing/2014/main" id="{3B9CA69D-89DB-3A35-083C-F7EA7617C13B}"/>
              </a:ext>
            </a:extLst>
          </p:cNvPr>
          <p:cNvSpPr txBox="1">
            <a:spLocks/>
          </p:cNvSpPr>
          <p:nvPr/>
        </p:nvSpPr>
        <p:spPr>
          <a:xfrm>
            <a:off x="3626582" y="416175"/>
            <a:ext cx="3165000" cy="2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ctr">
              <a:buFont typeface="Courier Prime"/>
              <a:buNone/>
            </a:pPr>
            <a:r>
              <a:rPr lang="en-US" sz="2400" dirty="0"/>
              <a:t>1978</a:t>
            </a:r>
          </a:p>
        </p:txBody>
      </p:sp>
      <p:graphicFrame>
        <p:nvGraphicFramePr>
          <p:cNvPr id="17" name="Graphique 16">
            <a:extLst>
              <a:ext uri="{FF2B5EF4-FFF2-40B4-BE49-F238E27FC236}">
                <a16:creationId xmlns:a16="http://schemas.microsoft.com/office/drawing/2014/main" id="{6E363365-40A9-341F-3D1D-107BB2F027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734146"/>
              </p:ext>
            </p:extLst>
          </p:nvPr>
        </p:nvGraphicFramePr>
        <p:xfrm>
          <a:off x="1444486" y="89453"/>
          <a:ext cx="6096000" cy="518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196960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EC8F84A-D9B3-5FBE-EA6E-2B3EA8924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40" y="1191937"/>
            <a:ext cx="3587262" cy="21209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1CFE817-818A-768D-7CA6-B3EC017A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80" y="3692439"/>
            <a:ext cx="5989839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42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16B70F5C-8974-39A3-C2F3-D66775E08D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424914"/>
              </p:ext>
            </p:extLst>
          </p:nvPr>
        </p:nvGraphicFramePr>
        <p:xfrm>
          <a:off x="1444486" y="89453"/>
          <a:ext cx="6096000" cy="518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" name="Image 10">
            <a:extLst>
              <a:ext uri="{FF2B5EF4-FFF2-40B4-BE49-F238E27FC236}">
                <a16:creationId xmlns:a16="http://schemas.microsoft.com/office/drawing/2014/main" id="{9859855F-8F48-D892-ACF4-A7C5279C0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33" y="920957"/>
            <a:ext cx="4206605" cy="145554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EEC092B-8F9A-6688-19FC-5AD19F1D8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51" y="885119"/>
            <a:ext cx="2212808" cy="265453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5B85BBC-308E-5D0A-7D36-A8F62CE74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34" y="2436673"/>
            <a:ext cx="1842265" cy="245426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E916864-7D6C-6840-00AA-0EA83C4795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1716" y="1630438"/>
            <a:ext cx="2579998" cy="314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1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16B70F5C-8974-39A3-C2F3-D66775E08D61}"/>
              </a:ext>
            </a:extLst>
          </p:cNvPr>
          <p:cNvGraphicFramePr/>
          <p:nvPr/>
        </p:nvGraphicFramePr>
        <p:xfrm>
          <a:off x="1444486" y="89453"/>
          <a:ext cx="6096000" cy="518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B1024A8F-3B4F-C2CA-9AB5-994636583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95" y="1001894"/>
            <a:ext cx="6066046" cy="156985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96017DB-204B-0A30-C2CF-19E4B390E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195" y="3233779"/>
            <a:ext cx="5311600" cy="15469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9A17F22-22C2-09B5-DC45-C9AD69902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8583" y="1683824"/>
            <a:ext cx="4585664" cy="22529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08EEED5-EFBB-AAE2-D531-13B4D70361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458" y="1543133"/>
            <a:ext cx="3899542" cy="271926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C370831-5EBA-3313-254D-C46A9FA96D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8495" y="1346032"/>
            <a:ext cx="5273497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3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D68B511D-7818-F217-14E1-50FD9C4AC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478" y="961610"/>
            <a:ext cx="3741254" cy="3741254"/>
          </a:xfrm>
          <a:prstGeom prst="rect">
            <a:avLst/>
          </a:prstGeom>
        </p:spPr>
      </p:pic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C4B524E6-557F-43DC-1F7A-E47D0491FA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6071861"/>
              </p:ext>
            </p:extLst>
          </p:nvPr>
        </p:nvGraphicFramePr>
        <p:xfrm>
          <a:off x="1444486" y="89453"/>
          <a:ext cx="6096000" cy="518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Google Shape;425;p44">
            <a:extLst>
              <a:ext uri="{FF2B5EF4-FFF2-40B4-BE49-F238E27FC236}">
                <a16:creationId xmlns:a16="http://schemas.microsoft.com/office/drawing/2014/main" id="{2CEE8081-F668-F8AC-CB52-71D4EFECD590}"/>
              </a:ext>
            </a:extLst>
          </p:cNvPr>
          <p:cNvSpPr txBox="1">
            <a:spLocks/>
          </p:cNvSpPr>
          <p:nvPr/>
        </p:nvSpPr>
        <p:spPr>
          <a:xfrm>
            <a:off x="4375486" y="440636"/>
            <a:ext cx="3165000" cy="2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ctr">
              <a:buFont typeface="Courier Prime"/>
              <a:buNone/>
            </a:pPr>
            <a:r>
              <a:rPr lang="en-US" sz="2400" dirty="0">
                <a:solidFill>
                  <a:schemeClr val="bg1"/>
                </a:solidFill>
                <a:highlight>
                  <a:srgbClr val="CC6462"/>
                </a:highlight>
              </a:rPr>
              <a:t>1993</a:t>
            </a:r>
          </a:p>
        </p:txBody>
      </p:sp>
    </p:spTree>
    <p:extLst>
      <p:ext uri="{BB962C8B-B14F-4D97-AF65-F5344CB8AC3E}">
        <p14:creationId xmlns:p14="http://schemas.microsoft.com/office/powerpoint/2010/main" val="152671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homme, personne, costume, habits&#10;&#10;Description générée automatiquement">
            <a:extLst>
              <a:ext uri="{FF2B5EF4-FFF2-40B4-BE49-F238E27FC236}">
                <a16:creationId xmlns:a16="http://schemas.microsoft.com/office/drawing/2014/main" id="{678555AD-EE6F-76BB-2379-485B34143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334" y="1210671"/>
            <a:ext cx="1940714" cy="2540571"/>
          </a:xfrm>
          <a:prstGeom prst="rect">
            <a:avLst/>
          </a:prstGeom>
        </p:spPr>
      </p:pic>
      <p:pic>
        <p:nvPicPr>
          <p:cNvPr id="15" name="Image 14" descr="Une image contenant texte, calendrier&#10;&#10;Description générée automatiquement">
            <a:extLst>
              <a:ext uri="{FF2B5EF4-FFF2-40B4-BE49-F238E27FC236}">
                <a16:creationId xmlns:a16="http://schemas.microsoft.com/office/drawing/2014/main" id="{97E43735-A610-E3B8-2C6C-8D72F40E7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45" y="2244573"/>
            <a:ext cx="1940714" cy="1261055"/>
          </a:xfrm>
          <a:prstGeom prst="rect">
            <a:avLst/>
          </a:prstGeom>
        </p:spPr>
      </p:pic>
      <p:pic>
        <p:nvPicPr>
          <p:cNvPr id="18" name="Image 17" descr="Une image contenant texte, personne, intérieur&#10;&#10;Description générée automatiquement">
            <a:extLst>
              <a:ext uri="{FF2B5EF4-FFF2-40B4-BE49-F238E27FC236}">
                <a16:creationId xmlns:a16="http://schemas.microsoft.com/office/drawing/2014/main" id="{E8AFEB13-74F2-C044-F3E1-91D852489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181" y="271158"/>
            <a:ext cx="1749509" cy="174950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C2A4634-3C90-EE2A-60C0-B254F0612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404" y="508087"/>
            <a:ext cx="1631185" cy="1743940"/>
          </a:xfrm>
          <a:prstGeom prst="rect">
            <a:avLst/>
          </a:prstGeom>
        </p:spPr>
      </p:pic>
      <p:pic>
        <p:nvPicPr>
          <p:cNvPr id="26" name="Image 25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84C31532-0D1D-25E4-1E43-AB8DEFB3D9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1667" y="643188"/>
            <a:ext cx="1460560" cy="1460560"/>
          </a:xfrm>
          <a:prstGeom prst="rect">
            <a:avLst/>
          </a:prstGeom>
        </p:spPr>
      </p:pic>
      <p:pic>
        <p:nvPicPr>
          <p:cNvPr id="28" name="Image 27" descr="Une image contenant texte, costume&#10;&#10;Description générée automatiquement">
            <a:extLst>
              <a:ext uri="{FF2B5EF4-FFF2-40B4-BE49-F238E27FC236}">
                <a16:creationId xmlns:a16="http://schemas.microsoft.com/office/drawing/2014/main" id="{C69B066F-88F4-1EE6-012E-74FA5BFB33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0282" y="3275569"/>
            <a:ext cx="1743940" cy="1743940"/>
          </a:xfrm>
          <a:prstGeom prst="rect">
            <a:avLst/>
          </a:prstGeom>
        </p:spPr>
      </p:pic>
      <p:pic>
        <p:nvPicPr>
          <p:cNvPr id="30" name="Image 29" descr="Une image contenant texte&#10;&#10;Description générée automatiquement">
            <a:extLst>
              <a:ext uri="{FF2B5EF4-FFF2-40B4-BE49-F238E27FC236}">
                <a16:creationId xmlns:a16="http://schemas.microsoft.com/office/drawing/2014/main" id="{5D903EA9-8085-6318-4162-F8587D957D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4222" y="2480956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1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aphique 1">
            <a:extLst>
              <a:ext uri="{FF2B5EF4-FFF2-40B4-BE49-F238E27FC236}">
                <a16:creationId xmlns:a16="http://schemas.microsoft.com/office/drawing/2014/main" id="{CC0E1EF6-216E-52D5-C213-9F6A604C43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9981225"/>
              </p:ext>
            </p:extLst>
          </p:nvPr>
        </p:nvGraphicFramePr>
        <p:xfrm>
          <a:off x="1444486" y="89453"/>
          <a:ext cx="6096000" cy="518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Google Shape;425;p44">
            <a:extLst>
              <a:ext uri="{FF2B5EF4-FFF2-40B4-BE49-F238E27FC236}">
                <a16:creationId xmlns:a16="http://schemas.microsoft.com/office/drawing/2014/main" id="{C00BF062-BAB7-F44F-CA17-52ECDC0E68AB}"/>
              </a:ext>
            </a:extLst>
          </p:cNvPr>
          <p:cNvSpPr txBox="1">
            <a:spLocks/>
          </p:cNvSpPr>
          <p:nvPr/>
        </p:nvSpPr>
        <p:spPr>
          <a:xfrm>
            <a:off x="5037939" y="445993"/>
            <a:ext cx="3165000" cy="2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ctr">
              <a:buFont typeface="Courier Prime"/>
              <a:buNone/>
            </a:pPr>
            <a:r>
              <a:rPr lang="en-US" sz="2400" dirty="0"/>
              <a:t>2009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220EAF-D557-C016-8A1F-9FEDB8ACB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062" y="1853013"/>
            <a:ext cx="4178038" cy="1761423"/>
          </a:xfrm>
          <a:prstGeom prst="rect">
            <a:avLst/>
          </a:prstGeom>
        </p:spPr>
      </p:pic>
      <p:pic>
        <p:nvPicPr>
          <p:cNvPr id="11" name="Image 10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F4C5F6D7-C8BF-09ED-9D81-D46F70E15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76" y="1311966"/>
            <a:ext cx="2271290" cy="3263348"/>
          </a:xfrm>
          <a:prstGeom prst="rect">
            <a:avLst/>
          </a:prstGeom>
        </p:spPr>
      </p:pic>
      <p:pic>
        <p:nvPicPr>
          <p:cNvPr id="13" name="Image 12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3DA1BF9A-6B0A-D3BC-F7CE-E7AACEB39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5748" y="1223178"/>
            <a:ext cx="3976866" cy="371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2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aphique 2">
            <a:extLst>
              <a:ext uri="{FF2B5EF4-FFF2-40B4-BE49-F238E27FC236}">
                <a16:creationId xmlns:a16="http://schemas.microsoft.com/office/drawing/2014/main" id="{CC9C88FE-7019-4F3A-C718-A6EDD41B60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7822439"/>
              </p:ext>
            </p:extLst>
          </p:nvPr>
        </p:nvGraphicFramePr>
        <p:xfrm>
          <a:off x="1444486" y="89453"/>
          <a:ext cx="6096000" cy="518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Google Shape;425;p44">
            <a:extLst>
              <a:ext uri="{FF2B5EF4-FFF2-40B4-BE49-F238E27FC236}">
                <a16:creationId xmlns:a16="http://schemas.microsoft.com/office/drawing/2014/main" id="{F23B2D52-46FA-0A0D-FF03-E110DB5FD986}"/>
              </a:ext>
            </a:extLst>
          </p:cNvPr>
          <p:cNvSpPr txBox="1">
            <a:spLocks/>
          </p:cNvSpPr>
          <p:nvPr/>
        </p:nvSpPr>
        <p:spPr>
          <a:xfrm>
            <a:off x="5425565" y="475810"/>
            <a:ext cx="3165000" cy="2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ctr">
              <a:buFont typeface="Courier Prime"/>
              <a:buNone/>
            </a:pPr>
            <a:r>
              <a:rPr lang="en-US" sz="2400" dirty="0"/>
              <a:t>2017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74D23D0-3CA8-3EAF-BC51-C8A924268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20" y="882762"/>
            <a:ext cx="4438960" cy="1559779"/>
          </a:xfrm>
          <a:prstGeom prst="rect">
            <a:avLst/>
          </a:prstGeom>
        </p:spPr>
      </p:pic>
      <p:pic>
        <p:nvPicPr>
          <p:cNvPr id="11" name="Image 10" descr="Une image contenant texte, plein air, personne&#10;&#10;Description générée automatiquement">
            <a:extLst>
              <a:ext uri="{FF2B5EF4-FFF2-40B4-BE49-F238E27FC236}">
                <a16:creationId xmlns:a16="http://schemas.microsoft.com/office/drawing/2014/main" id="{CBA2ED24-687F-C8A8-41F8-2C9FD0D75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46" y="2563526"/>
            <a:ext cx="1635854" cy="237885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B477A79-87B5-8B8A-47D7-BA556F4B8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3973" y="882762"/>
            <a:ext cx="4797026" cy="335728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FD23B2B-54C6-4349-6A44-0E05452EC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0681" y="1578583"/>
            <a:ext cx="6329805" cy="2968768"/>
          </a:xfrm>
          <a:prstGeom prst="rect">
            <a:avLst/>
          </a:prstGeom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2EC0BFC8-2643-EE7A-ADBB-FCD6C267CF6C}"/>
              </a:ext>
            </a:extLst>
          </p:cNvPr>
          <p:cNvSpPr/>
          <p:nvPr/>
        </p:nvSpPr>
        <p:spPr>
          <a:xfrm>
            <a:off x="2561788" y="3876261"/>
            <a:ext cx="4206941" cy="51743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 descr="Une image contenant table&#10;&#10;Description générée automatiquement">
            <a:extLst>
              <a:ext uri="{FF2B5EF4-FFF2-40B4-BE49-F238E27FC236}">
                <a16:creationId xmlns:a16="http://schemas.microsoft.com/office/drawing/2014/main" id="{7894F9F8-A011-A648-8280-06B8E9B223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4868" y="662891"/>
            <a:ext cx="6779394" cy="427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4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aphique 2">
            <a:extLst>
              <a:ext uri="{FF2B5EF4-FFF2-40B4-BE49-F238E27FC236}">
                <a16:creationId xmlns:a16="http://schemas.microsoft.com/office/drawing/2014/main" id="{CC9C88FE-7019-4F3A-C718-A6EDD41B60A6}"/>
              </a:ext>
            </a:extLst>
          </p:cNvPr>
          <p:cNvGraphicFramePr/>
          <p:nvPr/>
        </p:nvGraphicFramePr>
        <p:xfrm>
          <a:off x="1444486" y="89453"/>
          <a:ext cx="6096000" cy="518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Google Shape;425;p44">
            <a:extLst>
              <a:ext uri="{FF2B5EF4-FFF2-40B4-BE49-F238E27FC236}">
                <a16:creationId xmlns:a16="http://schemas.microsoft.com/office/drawing/2014/main" id="{F23B2D52-46FA-0A0D-FF03-E110DB5FD986}"/>
              </a:ext>
            </a:extLst>
          </p:cNvPr>
          <p:cNvSpPr txBox="1">
            <a:spLocks/>
          </p:cNvSpPr>
          <p:nvPr/>
        </p:nvSpPr>
        <p:spPr>
          <a:xfrm>
            <a:off x="5425565" y="475810"/>
            <a:ext cx="3165000" cy="2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ctr">
              <a:buFont typeface="Courier Prime"/>
              <a:buNone/>
            </a:pPr>
            <a:r>
              <a:rPr lang="en-US" sz="2400" dirty="0"/>
              <a:t>2017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74D23D0-3CA8-3EAF-BC51-C8A924268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20" y="882762"/>
            <a:ext cx="4438960" cy="1559779"/>
          </a:xfrm>
          <a:prstGeom prst="rect">
            <a:avLst/>
          </a:prstGeom>
        </p:spPr>
      </p:pic>
      <p:pic>
        <p:nvPicPr>
          <p:cNvPr id="11" name="Image 10" descr="Une image contenant texte, plein air, personne&#10;&#10;Description générée automatiquement">
            <a:extLst>
              <a:ext uri="{FF2B5EF4-FFF2-40B4-BE49-F238E27FC236}">
                <a16:creationId xmlns:a16="http://schemas.microsoft.com/office/drawing/2014/main" id="{CBA2ED24-687F-C8A8-41F8-2C9FD0D75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46" y="2563526"/>
            <a:ext cx="1635854" cy="23788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AF3A358-7321-6612-9FD4-A01CEBC35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35" y="742699"/>
            <a:ext cx="4141507" cy="166702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691B4E8-972A-492B-487E-546B9F5BAD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725" y="2546775"/>
            <a:ext cx="6791425" cy="242089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CA815B0-289D-3F13-CF45-171D5EE3D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0655" y="1500162"/>
            <a:ext cx="3939881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3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DD32B7F9-A69E-276C-6BC0-0461575D2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62" y="1033670"/>
            <a:ext cx="4438650" cy="1028700"/>
          </a:xfrm>
          <a:prstGeom prst="rect">
            <a:avLst/>
          </a:prstGeom>
        </p:spPr>
      </p:pic>
      <p:pic>
        <p:nvPicPr>
          <p:cNvPr id="7" name="Image 6" descr="Une image contenant texte, lettre&#10;&#10;Description générée automatiquement">
            <a:extLst>
              <a:ext uri="{FF2B5EF4-FFF2-40B4-BE49-F238E27FC236}">
                <a16:creationId xmlns:a16="http://schemas.microsoft.com/office/drawing/2014/main" id="{2B564D33-65EB-4F19-F6AA-42F4546EF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54" y="2571750"/>
            <a:ext cx="3247611" cy="181866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CC072F1-0344-E8A2-61BF-2E5B1ECF8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817" y="2432431"/>
            <a:ext cx="3433493" cy="195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1D0">
            <a:alpha val="23210"/>
          </a:srgbClr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513EBDDD-78C7-BB43-D272-C5A473B7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71" y="357240"/>
            <a:ext cx="1615580" cy="164606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1BFF53C-BF11-7537-61B6-44397911C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71" y="3140196"/>
            <a:ext cx="3491355" cy="166548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B27CA70-D1C8-1487-2B78-160CAF705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0655" y="441440"/>
            <a:ext cx="5371834" cy="2844579"/>
          </a:xfrm>
          <a:prstGeom prst="rect">
            <a:avLst/>
          </a:prstGeom>
        </p:spPr>
      </p:pic>
      <p:pic>
        <p:nvPicPr>
          <p:cNvPr id="4" name="Google Shape;365;p37">
            <a:extLst>
              <a:ext uri="{FF2B5EF4-FFF2-40B4-BE49-F238E27FC236}">
                <a16:creationId xmlns:a16="http://schemas.microsoft.com/office/drawing/2014/main" id="{0AF23B20-EAA8-CBF8-B4E3-1C98F9119B72}"/>
              </a:ext>
            </a:extLst>
          </p:cNvPr>
          <p:cNvPicPr preferRelativeResize="0"/>
          <p:nvPr/>
        </p:nvPicPr>
        <p:blipFill rotWithShape="1">
          <a:blip r:embed="rId6"/>
          <a:srcRect l="21468" r="21468"/>
          <a:stretch/>
        </p:blipFill>
        <p:spPr>
          <a:xfrm>
            <a:off x="325271" y="1932546"/>
            <a:ext cx="974035" cy="127840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25;p44">
            <a:extLst>
              <a:ext uri="{FF2B5EF4-FFF2-40B4-BE49-F238E27FC236}">
                <a16:creationId xmlns:a16="http://schemas.microsoft.com/office/drawing/2014/main" id="{AEB9BA61-06A5-199C-79F1-AF17E770A156}"/>
              </a:ext>
            </a:extLst>
          </p:cNvPr>
          <p:cNvSpPr txBox="1">
            <a:spLocks/>
          </p:cNvSpPr>
          <p:nvPr/>
        </p:nvSpPr>
        <p:spPr>
          <a:xfrm>
            <a:off x="-770212" y="257150"/>
            <a:ext cx="3165000" cy="2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ctr">
              <a:buFont typeface="Courier Prime"/>
              <a:buNone/>
            </a:pPr>
            <a:r>
              <a:rPr lang="en-US" sz="2400" dirty="0"/>
              <a:t>2021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 txBox="1">
            <a:spLocks noGrp="1"/>
          </p:cNvSpPr>
          <p:nvPr>
            <p:ph type="title"/>
          </p:nvPr>
        </p:nvSpPr>
        <p:spPr>
          <a:xfrm>
            <a:off x="1103250" y="1632125"/>
            <a:ext cx="6937500" cy="14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Et maintenant ?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65616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5A38CB49-B999-53A6-F7A9-0E92D374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156" y="1500000"/>
            <a:ext cx="3847687" cy="2881707"/>
          </a:xfrm>
          <a:prstGeom prst="rect">
            <a:avLst/>
          </a:prstGeom>
        </p:spPr>
      </p:pic>
      <p:pic>
        <p:nvPicPr>
          <p:cNvPr id="22" name="Image 21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6DC5F246-D4D6-30B1-A9AB-17A3A3015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189" y="367086"/>
            <a:ext cx="4611544" cy="3124814"/>
          </a:xfrm>
          <a:prstGeom prst="rect">
            <a:avLst/>
          </a:prstGeom>
        </p:spPr>
      </p:pic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26ECB8CA-CD66-C7D2-DFDD-E1D3FFEAA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58" y="367086"/>
            <a:ext cx="2765564" cy="2370483"/>
          </a:xfrm>
          <a:prstGeom prst="rect">
            <a:avLst/>
          </a:prstGeom>
        </p:spPr>
      </p:pic>
      <p:pic>
        <p:nvPicPr>
          <p:cNvPr id="10" name="Image 9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1148D046-3F42-4F7A-B7A3-94DB8E3B2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7173" y="1379452"/>
            <a:ext cx="5136036" cy="356526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002F069-4BF0-02EF-6BA9-846034B07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306" y="1781504"/>
            <a:ext cx="3927488" cy="288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2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C8CFF84-6D17-DC56-15F9-CA10285E6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40" y="1479286"/>
            <a:ext cx="3527535" cy="218492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5E48143-7256-4720-A097-9819281DA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529" y="2243990"/>
            <a:ext cx="5019261" cy="167046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BE355A1-9E9E-7332-489C-C34BEA1DD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888" y="1681202"/>
            <a:ext cx="5217112" cy="39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3 Conclusions</a:t>
            </a:r>
            <a:endParaRPr dirty="0"/>
          </a:p>
        </p:txBody>
      </p:sp>
      <p:sp>
        <p:nvSpPr>
          <p:cNvPr id="392" name="Google Shape;392;p40"/>
          <p:cNvSpPr txBox="1">
            <a:spLocks noGrp="1"/>
          </p:cNvSpPr>
          <p:nvPr>
            <p:ph type="subTitle" idx="1"/>
          </p:nvPr>
        </p:nvSpPr>
        <p:spPr>
          <a:xfrm>
            <a:off x="3266706" y="2503809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Degré de liberté</a:t>
            </a:r>
            <a:endParaRPr dirty="0"/>
          </a:p>
        </p:txBody>
      </p:sp>
      <p:sp>
        <p:nvSpPr>
          <p:cNvPr id="393" name="Google Shape;393;p40"/>
          <p:cNvSpPr txBox="1">
            <a:spLocks noGrp="1"/>
          </p:cNvSpPr>
          <p:nvPr>
            <p:ph type="subTitle" idx="2"/>
          </p:nvPr>
        </p:nvSpPr>
        <p:spPr>
          <a:xfrm>
            <a:off x="537589" y="2503809"/>
            <a:ext cx="246938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Confiance</a:t>
            </a:r>
            <a:endParaRPr dirty="0"/>
          </a:p>
        </p:txBody>
      </p:sp>
      <p:sp>
        <p:nvSpPr>
          <p:cNvPr id="394" name="Google Shape;394;p40"/>
          <p:cNvSpPr txBox="1">
            <a:spLocks noGrp="1"/>
          </p:cNvSpPr>
          <p:nvPr>
            <p:ph type="subTitle" idx="3"/>
          </p:nvPr>
        </p:nvSpPr>
        <p:spPr>
          <a:xfrm>
            <a:off x="5995824" y="2503809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Replications &gt; Meta-analyses</a:t>
            </a:r>
            <a:endParaRPr dirty="0"/>
          </a:p>
        </p:txBody>
      </p:sp>
      <p:sp>
        <p:nvSpPr>
          <p:cNvPr id="395" name="Google Shape;395;p40"/>
          <p:cNvSpPr txBox="1">
            <a:spLocks noGrp="1"/>
          </p:cNvSpPr>
          <p:nvPr>
            <p:ph type="subTitle" idx="4"/>
          </p:nvPr>
        </p:nvSpPr>
        <p:spPr>
          <a:xfrm>
            <a:off x="374973" y="2949917"/>
            <a:ext cx="2794585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latin typeface="AdvOT4b47d116"/>
              </a:rPr>
              <a:t>L'image créée par l'accumulation de résultats de recherche au fil du temps peut systématiquement présenter une vue incomplète ou biaisée.</a:t>
            </a:r>
            <a:endParaRPr dirty="0"/>
          </a:p>
        </p:txBody>
      </p:sp>
      <p:sp>
        <p:nvSpPr>
          <p:cNvPr id="396" name="Google Shape;396;p40"/>
          <p:cNvSpPr txBox="1">
            <a:spLocks noGrp="1"/>
          </p:cNvSpPr>
          <p:nvPr>
            <p:ph type="subTitle" idx="5"/>
          </p:nvPr>
        </p:nvSpPr>
        <p:spPr>
          <a:xfrm>
            <a:off x="3266706" y="2949917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>
                <a:latin typeface="AdvOT4b47d116"/>
              </a:rPr>
              <a:t>Il y a des défenseurs de la perception extrasensorielle et, plus largement, de la parapsychologie, qui tentent de convaincre la communauté scientifique que la perception extrasensorielle est un phénomène authentique.</a:t>
            </a:r>
            <a:endParaRPr dirty="0">
              <a:latin typeface="AdvOT4b47d116"/>
            </a:endParaRPr>
          </a:p>
        </p:txBody>
      </p:sp>
      <p:sp>
        <p:nvSpPr>
          <p:cNvPr id="397" name="Google Shape;397;p40"/>
          <p:cNvSpPr txBox="1">
            <a:spLocks noGrp="1"/>
          </p:cNvSpPr>
          <p:nvPr>
            <p:ph type="subTitle" idx="6"/>
          </p:nvPr>
        </p:nvSpPr>
        <p:spPr>
          <a:xfrm>
            <a:off x="5995811" y="2949917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C4C4C"/>
                </a:solidFill>
                <a:latin typeface="AdvOT4b47d116"/>
              </a:rPr>
              <a:t>La </a:t>
            </a:r>
            <a:r>
              <a:rPr lang="en-US" dirty="0" err="1">
                <a:solidFill>
                  <a:srgbClr val="4C4C4C"/>
                </a:solidFill>
                <a:latin typeface="AdvOT4b47d116"/>
              </a:rPr>
              <a:t>parapsychologie</a:t>
            </a:r>
            <a:r>
              <a:rPr lang="en-US" dirty="0">
                <a:solidFill>
                  <a:srgbClr val="4C4C4C"/>
                </a:solidFill>
                <a:latin typeface="AdvOT4b47d116"/>
              </a:rPr>
              <a:t> </a:t>
            </a:r>
            <a:r>
              <a:rPr lang="en-US" dirty="0" err="1">
                <a:solidFill>
                  <a:srgbClr val="4C4C4C"/>
                </a:solidFill>
                <a:latin typeface="AdvOT4b47d116"/>
              </a:rPr>
              <a:t>n’a</a:t>
            </a:r>
            <a:r>
              <a:rPr lang="en-US" dirty="0">
                <a:solidFill>
                  <a:srgbClr val="4C4C4C"/>
                </a:solidFill>
                <a:latin typeface="AdvOT4b47d116"/>
              </a:rPr>
              <a:t> pas tenue la </a:t>
            </a:r>
            <a:r>
              <a:rPr lang="en-US" dirty="0" err="1">
                <a:solidFill>
                  <a:srgbClr val="4C4C4C"/>
                </a:solidFill>
                <a:latin typeface="AdvOT4b47d116"/>
              </a:rPr>
              <a:t>réplication</a:t>
            </a:r>
            <a:endParaRPr lang="fr-FR" dirty="0">
              <a:latin typeface="AdvOT4b47d116"/>
            </a:endParaRPr>
          </a:p>
        </p:txBody>
      </p:sp>
      <p:sp>
        <p:nvSpPr>
          <p:cNvPr id="401" name="Google Shape;401;p40"/>
          <p:cNvSpPr/>
          <p:nvPr/>
        </p:nvSpPr>
        <p:spPr>
          <a:xfrm>
            <a:off x="7143641" y="1878196"/>
            <a:ext cx="314961" cy="358199"/>
          </a:xfrm>
          <a:custGeom>
            <a:avLst/>
            <a:gdLst/>
            <a:ahLst/>
            <a:cxnLst/>
            <a:rect l="l" t="t" r="r" b="b"/>
            <a:pathLst>
              <a:path w="10555" h="12004" extrusionOk="0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02;p40">
            <a:extLst>
              <a:ext uri="{FF2B5EF4-FFF2-40B4-BE49-F238E27FC236}">
                <a16:creationId xmlns:a16="http://schemas.microsoft.com/office/drawing/2014/main" id="{97F7B354-D508-890B-89A5-D022CCE59CCD}"/>
              </a:ext>
            </a:extLst>
          </p:cNvPr>
          <p:cNvSpPr/>
          <p:nvPr/>
        </p:nvSpPr>
        <p:spPr>
          <a:xfrm>
            <a:off x="4391498" y="1890137"/>
            <a:ext cx="361004" cy="357871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0131;p81">
            <a:extLst>
              <a:ext uri="{FF2B5EF4-FFF2-40B4-BE49-F238E27FC236}">
                <a16:creationId xmlns:a16="http://schemas.microsoft.com/office/drawing/2014/main" id="{39CC233B-40D4-D581-FA72-4FDF4B6DC504}"/>
              </a:ext>
            </a:extLst>
          </p:cNvPr>
          <p:cNvSpPr/>
          <p:nvPr/>
        </p:nvSpPr>
        <p:spPr>
          <a:xfrm>
            <a:off x="1685398" y="1878196"/>
            <a:ext cx="356438" cy="354558"/>
          </a:xfrm>
          <a:custGeom>
            <a:avLst/>
            <a:gdLst/>
            <a:ahLst/>
            <a:cxnLst/>
            <a:rect l="l" t="t" r="r" b="b"/>
            <a:pathLst>
              <a:path w="11752" h="11690" extrusionOk="0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7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803608-3414-4D73-AA7E-13C5A5F11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fld id="{7A1548D0-37DC-4CC9-B9F5-F8DA5163CD0F}" type="slidenum">
              <a:rPr lang="zh-TW" altLang="en-US" sz="900" kern="120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algn="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t>29</a:t>
            </a:fld>
            <a:endParaRPr lang="zh-TW" altLang="en-US" sz="900" kern="120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6C7007-C4BF-45B8-8B31-C20594902ABD}"/>
              </a:ext>
            </a:extLst>
          </p:cNvPr>
          <p:cNvGrpSpPr/>
          <p:nvPr/>
        </p:nvGrpSpPr>
        <p:grpSpPr>
          <a:xfrm>
            <a:off x="2843808" y="132166"/>
            <a:ext cx="6167321" cy="1042818"/>
            <a:chOff x="107504" y="2265147"/>
            <a:chExt cx="8458933" cy="14479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2F88035-D804-4B84-9250-E06C05FF8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504" y="2265147"/>
              <a:ext cx="8458933" cy="14479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8BB1CE-4C71-4E39-B1C0-8EF631F1C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5582" y="3186760"/>
              <a:ext cx="1790855" cy="46486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956FED7-0634-4F76-9787-373545F424B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5434" y="2169580"/>
            <a:ext cx="6692845" cy="6744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092A68-205F-4C59-A1E7-A925C9C6228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8427" y="3784639"/>
            <a:ext cx="2725568" cy="1245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A35E55-3B81-4ECE-9003-48B1F31B170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585" y="1256812"/>
            <a:ext cx="6618544" cy="8344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E10379-ADAA-461E-B0B8-2D1293539F2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0519" y="2670156"/>
            <a:ext cx="5846952" cy="5201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B147D6-2057-44AC-86F1-9C813F88C48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719" y="2670157"/>
            <a:ext cx="2920800" cy="2328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2A7897-8ACB-46EB-B6C9-809532C1ED1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1671" y="4046543"/>
            <a:ext cx="994496" cy="120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DD3010-6DEF-4770-A7C1-F0245DB9E5F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6655" y="3338498"/>
            <a:ext cx="3431810" cy="6324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99EE3D-1FA5-4374-8163-623F51E5DACF}"/>
              </a:ext>
            </a:extLst>
          </p:cNvPr>
          <p:cNvSpPr txBox="1"/>
          <p:nvPr/>
        </p:nvSpPr>
        <p:spPr>
          <a:xfrm>
            <a:off x="179917" y="132166"/>
            <a:ext cx="146226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3000" b="1" kern="1200" dirty="0">
                <a:solidFill>
                  <a:srgbClr val="C00000"/>
                </a:solidFill>
                <a:latin typeface="Gill Sans MT" panose="020B0502020104020203" pitchFamily="34" charset="0"/>
                <a:ea typeface="+mn-ea"/>
                <a:cs typeface="+mn-cs"/>
              </a:rPr>
              <a:t>Every </a:t>
            </a:r>
            <a:br>
              <a:rPr lang="en-US" sz="3000" b="1" kern="1200" dirty="0">
                <a:solidFill>
                  <a:srgbClr val="C00000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r>
              <a:rPr lang="en-US" sz="3000" b="1" kern="1200" dirty="0">
                <a:solidFill>
                  <a:srgbClr val="C00000"/>
                </a:solidFill>
                <a:latin typeface="Gill Sans MT" panose="020B0502020104020203" pitchFamily="34" charset="0"/>
                <a:ea typeface="+mn-ea"/>
                <a:cs typeface="+mn-cs"/>
              </a:rPr>
              <a:t>talk</a:t>
            </a:r>
            <a:br>
              <a:rPr lang="en-US" sz="3000" b="1" kern="1200" dirty="0">
                <a:solidFill>
                  <a:srgbClr val="C00000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r>
              <a:rPr lang="en-US" sz="3000" b="1" kern="1200" dirty="0">
                <a:solidFill>
                  <a:srgbClr val="C00000"/>
                </a:solidFill>
                <a:latin typeface="Gill Sans MT" panose="020B0502020104020203" pitchFamily="34" charset="0"/>
                <a:ea typeface="+mn-ea"/>
                <a:cs typeface="+mn-cs"/>
              </a:rPr>
              <a:t>should </a:t>
            </a:r>
            <a:br>
              <a:rPr lang="en-US" sz="3000" b="1" kern="1200" dirty="0">
                <a:solidFill>
                  <a:srgbClr val="C00000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r>
              <a:rPr lang="en-US" sz="3000" b="1" kern="1200" dirty="0">
                <a:solidFill>
                  <a:srgbClr val="C00000"/>
                </a:solidFill>
                <a:latin typeface="Gill Sans MT" panose="020B0502020104020203" pitchFamily="34" charset="0"/>
                <a:ea typeface="+mn-ea"/>
                <a:cs typeface="+mn-cs"/>
              </a:rPr>
              <a:t>start</a:t>
            </a:r>
            <a:br>
              <a:rPr lang="en-US" sz="3000" b="1" kern="1200" dirty="0">
                <a:solidFill>
                  <a:srgbClr val="C00000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r>
              <a:rPr lang="en-US" sz="3000" b="1" kern="1200" dirty="0">
                <a:solidFill>
                  <a:srgbClr val="C00000"/>
                </a:solidFill>
                <a:latin typeface="Gill Sans MT" panose="020B0502020104020203" pitchFamily="34" charset="0"/>
                <a:ea typeface="+mn-ea"/>
                <a:cs typeface="+mn-cs"/>
              </a:rPr>
              <a:t>with...</a:t>
            </a:r>
          </a:p>
        </p:txBody>
      </p:sp>
    </p:spTree>
    <p:extLst>
      <p:ext uri="{BB962C8B-B14F-4D97-AF65-F5344CB8AC3E}">
        <p14:creationId xmlns:p14="http://schemas.microsoft.com/office/powerpoint/2010/main" val="1277267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homme, personne, costume, habits&#10;&#10;Description générée automatiquement">
            <a:extLst>
              <a:ext uri="{FF2B5EF4-FFF2-40B4-BE49-F238E27FC236}">
                <a16:creationId xmlns:a16="http://schemas.microsoft.com/office/drawing/2014/main" id="{678555AD-EE6F-76BB-2379-485B34143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750" y="1349819"/>
            <a:ext cx="1751170" cy="229244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5C824B4-B97C-A605-F2B5-CC1B46E15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23" y="1036166"/>
            <a:ext cx="2696989" cy="22924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F6EBF1C-7464-AF98-5EA7-258B1463D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252" y="2182387"/>
            <a:ext cx="3655946" cy="2123727"/>
          </a:xfrm>
          <a:prstGeom prst="rect">
            <a:avLst/>
          </a:prstGeom>
        </p:spPr>
      </p:pic>
      <p:graphicFrame>
        <p:nvGraphicFramePr>
          <p:cNvPr id="2" name="Graphique 1">
            <a:extLst>
              <a:ext uri="{FF2B5EF4-FFF2-40B4-BE49-F238E27FC236}">
                <a16:creationId xmlns:a16="http://schemas.microsoft.com/office/drawing/2014/main" id="{40E08846-A69C-2240-154E-908657D9D1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0932071"/>
              </p:ext>
            </p:extLst>
          </p:nvPr>
        </p:nvGraphicFramePr>
        <p:xfrm>
          <a:off x="1444486" y="89453"/>
          <a:ext cx="6096000" cy="518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" name="Google Shape;425;p44">
            <a:extLst>
              <a:ext uri="{FF2B5EF4-FFF2-40B4-BE49-F238E27FC236}">
                <a16:creationId xmlns:a16="http://schemas.microsoft.com/office/drawing/2014/main" id="{4CAE4590-2149-E965-AC25-952A538D7EB7}"/>
              </a:ext>
            </a:extLst>
          </p:cNvPr>
          <p:cNvSpPr txBox="1">
            <a:spLocks/>
          </p:cNvSpPr>
          <p:nvPr/>
        </p:nvSpPr>
        <p:spPr>
          <a:xfrm>
            <a:off x="394080" y="608221"/>
            <a:ext cx="3165000" cy="2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ctr">
              <a:buFont typeface="Courier Prime"/>
              <a:buNone/>
            </a:pPr>
            <a:r>
              <a:rPr lang="en-US" sz="2400" dirty="0"/>
              <a:t>1904</a:t>
            </a:r>
          </a:p>
        </p:txBody>
      </p:sp>
    </p:spTree>
    <p:extLst>
      <p:ext uri="{BB962C8B-B14F-4D97-AF65-F5344CB8AC3E}">
        <p14:creationId xmlns:p14="http://schemas.microsoft.com/office/powerpoint/2010/main" val="76077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800465-AF99-4155-A5DB-5D5176FB7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48D0-37DC-4CC9-B9F5-F8DA5163CD0F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30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CFD85E-716E-4AE4-A179-7CAE27F69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mass replications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6403C-051B-4E09-9534-ADCA984A6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121" y="295517"/>
            <a:ext cx="3924906" cy="45524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8D49CD-539F-4E29-8B63-ADBF1B16F378}"/>
              </a:ext>
            </a:extLst>
          </p:cNvPr>
          <p:cNvSpPr/>
          <p:nvPr/>
        </p:nvSpPr>
        <p:spPr>
          <a:xfrm>
            <a:off x="2617820" y="2506576"/>
            <a:ext cx="1404156" cy="32403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9" name="Picture 8" descr="http://projects.iq.harvard.edu/files/psychology-replications/files/logo.png?m=1456082212">
            <a:extLst>
              <a:ext uri="{FF2B5EF4-FFF2-40B4-BE49-F238E27FC236}">
                <a16:creationId xmlns:a16="http://schemas.microsoft.com/office/drawing/2014/main" id="{F090EDB4-55CE-4E6F-96B1-B48474353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03" y="598236"/>
            <a:ext cx="2737811" cy="258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2DD76E-DC68-41F8-BCDD-16DDBF69D411}"/>
              </a:ext>
            </a:extLst>
          </p:cNvPr>
          <p:cNvSpPr txBox="1"/>
          <p:nvPr/>
        </p:nvSpPr>
        <p:spPr>
          <a:xfrm>
            <a:off x="143509" y="4697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MT" panose="020B0502020104020203" pitchFamily="34" charset="0"/>
              </a:rPr>
              <a:t>2015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F0BC8B-336C-4C83-95FB-FF38CD427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820" y="832280"/>
            <a:ext cx="2341886" cy="27789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236F62-5FED-4563-8318-0DD9F3BCCFCC}"/>
              </a:ext>
            </a:extLst>
          </p:cNvPr>
          <p:cNvSpPr txBox="1"/>
          <p:nvPr/>
        </p:nvSpPr>
        <p:spPr>
          <a:xfrm>
            <a:off x="2713939" y="486032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MT" panose="020B0502020104020203" pitchFamily="34" charset="0"/>
              </a:rPr>
              <a:t>Aug 2018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148871-A733-4F08-A431-579C3766E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85" y="2661900"/>
            <a:ext cx="3546553" cy="23541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96D9C7-6D9A-4908-8A32-7DA0CEB9F1BF}"/>
              </a:ext>
            </a:extLst>
          </p:cNvPr>
          <p:cNvSpPr txBox="1"/>
          <p:nvPr/>
        </p:nvSpPr>
        <p:spPr>
          <a:xfrm>
            <a:off x="1868884" y="2730098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MT" panose="020B0502020104020203" pitchFamily="34" charset="0"/>
              </a:rPr>
              <a:t>Nov 2018</a:t>
            </a:r>
          </a:p>
        </p:txBody>
      </p:sp>
    </p:spTree>
    <p:extLst>
      <p:ext uri="{BB962C8B-B14F-4D97-AF65-F5344CB8AC3E}">
        <p14:creationId xmlns:p14="http://schemas.microsoft.com/office/powerpoint/2010/main" val="2964495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EBB133-AFE3-4D3A-9BA0-002CAB3F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48D0-37DC-4CC9-B9F5-F8DA5163CD0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29AADD-8BFB-490A-A593-241740A49F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HK" dirty="0"/>
              <a:t>My unofficial summary of </a:t>
            </a:r>
            <a:br>
              <a:rPr lang="en-HK" dirty="0"/>
            </a:br>
            <a:r>
              <a:rPr lang="en-HK" dirty="0"/>
              <a:t>Social Psychology status:</a:t>
            </a:r>
          </a:p>
          <a:p>
            <a:endParaRPr lang="en-US" dirty="0"/>
          </a:p>
          <a:p>
            <a:r>
              <a:rPr lang="en-US" sz="3000" b="1" u="sng" dirty="0"/>
              <a:t>~30-50% replication rate</a:t>
            </a:r>
            <a:r>
              <a:rPr lang="en-US" sz="3000" dirty="0"/>
              <a:t>.</a:t>
            </a:r>
          </a:p>
          <a:p>
            <a:r>
              <a:rPr lang="en-US" sz="3000" dirty="0"/>
              <a:t>In what replicates, </a:t>
            </a:r>
            <a:br>
              <a:rPr lang="en-US" sz="3000" dirty="0"/>
            </a:br>
            <a:r>
              <a:rPr lang="en-US" sz="3000" b="1" u="sng" dirty="0"/>
              <a:t>effect sizes ~1/2 of original</a:t>
            </a:r>
            <a:r>
              <a:rPr lang="en-US" sz="3000" dirty="0"/>
              <a:t>.</a:t>
            </a:r>
            <a:endParaRPr lang="en-HK" sz="3000" dirty="0"/>
          </a:p>
        </p:txBody>
      </p:sp>
    </p:spTree>
    <p:extLst>
      <p:ext uri="{BB962C8B-B14F-4D97-AF65-F5344CB8AC3E}">
        <p14:creationId xmlns:p14="http://schemas.microsoft.com/office/powerpoint/2010/main" val="1690645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3 Conclusions</a:t>
            </a:r>
            <a:endParaRPr dirty="0"/>
          </a:p>
        </p:txBody>
      </p:sp>
      <p:sp>
        <p:nvSpPr>
          <p:cNvPr id="392" name="Google Shape;392;p40"/>
          <p:cNvSpPr txBox="1">
            <a:spLocks noGrp="1"/>
          </p:cNvSpPr>
          <p:nvPr>
            <p:ph type="subTitle" idx="1"/>
          </p:nvPr>
        </p:nvSpPr>
        <p:spPr>
          <a:xfrm>
            <a:off x="3266706" y="2503809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Degré de liberté</a:t>
            </a:r>
            <a:endParaRPr dirty="0"/>
          </a:p>
        </p:txBody>
      </p:sp>
      <p:sp>
        <p:nvSpPr>
          <p:cNvPr id="393" name="Google Shape;393;p40"/>
          <p:cNvSpPr txBox="1">
            <a:spLocks noGrp="1"/>
          </p:cNvSpPr>
          <p:nvPr>
            <p:ph type="subTitle" idx="2"/>
          </p:nvPr>
        </p:nvSpPr>
        <p:spPr>
          <a:xfrm>
            <a:off x="537589" y="2503809"/>
            <a:ext cx="246938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Confiance</a:t>
            </a:r>
            <a:endParaRPr dirty="0"/>
          </a:p>
        </p:txBody>
      </p:sp>
      <p:sp>
        <p:nvSpPr>
          <p:cNvPr id="394" name="Google Shape;394;p40"/>
          <p:cNvSpPr txBox="1">
            <a:spLocks noGrp="1"/>
          </p:cNvSpPr>
          <p:nvPr>
            <p:ph type="subTitle" idx="3"/>
          </p:nvPr>
        </p:nvSpPr>
        <p:spPr>
          <a:xfrm>
            <a:off x="5995824" y="2503809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Replications &gt; Meta-analyses</a:t>
            </a:r>
            <a:endParaRPr dirty="0"/>
          </a:p>
        </p:txBody>
      </p:sp>
      <p:sp>
        <p:nvSpPr>
          <p:cNvPr id="395" name="Google Shape;395;p40"/>
          <p:cNvSpPr txBox="1">
            <a:spLocks noGrp="1"/>
          </p:cNvSpPr>
          <p:nvPr>
            <p:ph type="subTitle" idx="4"/>
          </p:nvPr>
        </p:nvSpPr>
        <p:spPr>
          <a:xfrm>
            <a:off x="374973" y="2949917"/>
            <a:ext cx="2794585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latin typeface="AdvOT4b47d116"/>
              </a:rPr>
              <a:t>L'image créée par l'accumulation de résultats de recherche au fil du temps peut systématiquement présenter une vue incomplète ou biaisée.</a:t>
            </a:r>
            <a:endParaRPr dirty="0"/>
          </a:p>
        </p:txBody>
      </p:sp>
      <p:sp>
        <p:nvSpPr>
          <p:cNvPr id="396" name="Google Shape;396;p40"/>
          <p:cNvSpPr txBox="1">
            <a:spLocks noGrp="1"/>
          </p:cNvSpPr>
          <p:nvPr>
            <p:ph type="subTitle" idx="5"/>
          </p:nvPr>
        </p:nvSpPr>
        <p:spPr>
          <a:xfrm>
            <a:off x="3266706" y="2949917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>
                <a:latin typeface="AdvOT4b47d116"/>
              </a:rPr>
              <a:t>Il y a des défenseurs de la perception extrasensorielle et, plus largement, de la parapsychologie, qui tentent de convaincre la communauté scientifique que la perception extrasensorielle est un phénomène authentique.</a:t>
            </a:r>
            <a:endParaRPr dirty="0">
              <a:latin typeface="AdvOT4b47d116"/>
            </a:endParaRPr>
          </a:p>
        </p:txBody>
      </p:sp>
      <p:sp>
        <p:nvSpPr>
          <p:cNvPr id="397" name="Google Shape;397;p40"/>
          <p:cNvSpPr txBox="1">
            <a:spLocks noGrp="1"/>
          </p:cNvSpPr>
          <p:nvPr>
            <p:ph type="subTitle" idx="6"/>
          </p:nvPr>
        </p:nvSpPr>
        <p:spPr>
          <a:xfrm>
            <a:off x="5995811" y="2949917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C4C4C"/>
                </a:solidFill>
                <a:latin typeface="AdvOT4b47d116"/>
              </a:rPr>
              <a:t>La </a:t>
            </a:r>
            <a:r>
              <a:rPr lang="en-US" dirty="0" err="1">
                <a:solidFill>
                  <a:srgbClr val="4C4C4C"/>
                </a:solidFill>
                <a:latin typeface="AdvOT4b47d116"/>
              </a:rPr>
              <a:t>parapsychologie</a:t>
            </a:r>
            <a:r>
              <a:rPr lang="en-US" dirty="0">
                <a:solidFill>
                  <a:srgbClr val="4C4C4C"/>
                </a:solidFill>
                <a:latin typeface="AdvOT4b47d116"/>
              </a:rPr>
              <a:t> </a:t>
            </a:r>
            <a:r>
              <a:rPr lang="en-US" dirty="0" err="1">
                <a:solidFill>
                  <a:srgbClr val="4C4C4C"/>
                </a:solidFill>
                <a:latin typeface="AdvOT4b47d116"/>
              </a:rPr>
              <a:t>n’a</a:t>
            </a:r>
            <a:r>
              <a:rPr lang="en-US" dirty="0">
                <a:solidFill>
                  <a:srgbClr val="4C4C4C"/>
                </a:solidFill>
                <a:latin typeface="AdvOT4b47d116"/>
              </a:rPr>
              <a:t> pas tenue la </a:t>
            </a:r>
            <a:r>
              <a:rPr lang="en-US" dirty="0" err="1">
                <a:solidFill>
                  <a:srgbClr val="4C4C4C"/>
                </a:solidFill>
                <a:latin typeface="AdvOT4b47d116"/>
              </a:rPr>
              <a:t>réplication</a:t>
            </a:r>
            <a:endParaRPr lang="fr-FR" dirty="0">
              <a:latin typeface="AdvOT4b47d116"/>
            </a:endParaRPr>
          </a:p>
        </p:txBody>
      </p:sp>
      <p:sp>
        <p:nvSpPr>
          <p:cNvPr id="401" name="Google Shape;401;p40"/>
          <p:cNvSpPr/>
          <p:nvPr/>
        </p:nvSpPr>
        <p:spPr>
          <a:xfrm>
            <a:off x="7143641" y="1878196"/>
            <a:ext cx="314961" cy="358199"/>
          </a:xfrm>
          <a:custGeom>
            <a:avLst/>
            <a:gdLst/>
            <a:ahLst/>
            <a:cxnLst/>
            <a:rect l="l" t="t" r="r" b="b"/>
            <a:pathLst>
              <a:path w="10555" h="12004" extrusionOk="0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02;p40">
            <a:extLst>
              <a:ext uri="{FF2B5EF4-FFF2-40B4-BE49-F238E27FC236}">
                <a16:creationId xmlns:a16="http://schemas.microsoft.com/office/drawing/2014/main" id="{97F7B354-D508-890B-89A5-D022CCE59CCD}"/>
              </a:ext>
            </a:extLst>
          </p:cNvPr>
          <p:cNvSpPr/>
          <p:nvPr/>
        </p:nvSpPr>
        <p:spPr>
          <a:xfrm>
            <a:off x="4391498" y="1890137"/>
            <a:ext cx="361004" cy="357871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0131;p81">
            <a:extLst>
              <a:ext uri="{FF2B5EF4-FFF2-40B4-BE49-F238E27FC236}">
                <a16:creationId xmlns:a16="http://schemas.microsoft.com/office/drawing/2014/main" id="{39CC233B-40D4-D581-FA72-4FDF4B6DC504}"/>
              </a:ext>
            </a:extLst>
          </p:cNvPr>
          <p:cNvSpPr/>
          <p:nvPr/>
        </p:nvSpPr>
        <p:spPr>
          <a:xfrm>
            <a:off x="1685398" y="1878196"/>
            <a:ext cx="356438" cy="354558"/>
          </a:xfrm>
          <a:custGeom>
            <a:avLst/>
            <a:gdLst/>
            <a:ahLst/>
            <a:cxnLst/>
            <a:rect l="l" t="t" r="r" b="b"/>
            <a:pathLst>
              <a:path w="11752" h="11690" extrusionOk="0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993C0B-EDE4-ABC4-6CDB-206898B1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" y="3078210"/>
            <a:ext cx="7134225" cy="16287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9CBD6E-B1F0-60BD-3C56-6E0AFCFBB700}"/>
              </a:ext>
            </a:extLst>
          </p:cNvPr>
          <p:cNvSpPr/>
          <p:nvPr/>
        </p:nvSpPr>
        <p:spPr>
          <a:xfrm>
            <a:off x="7248525" y="3521122"/>
            <a:ext cx="890588" cy="333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6C9DD8-DF15-64A3-5265-2D043847A5BC}"/>
              </a:ext>
            </a:extLst>
          </p:cNvPr>
          <p:cNvSpPr/>
          <p:nvPr/>
        </p:nvSpPr>
        <p:spPr>
          <a:xfrm>
            <a:off x="1138237" y="3725909"/>
            <a:ext cx="2471738" cy="333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D77966C-2DFA-655A-E009-896DE1FBB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12" y="1353153"/>
            <a:ext cx="68675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8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3 Conclusions</a:t>
            </a:r>
            <a:endParaRPr dirty="0"/>
          </a:p>
        </p:txBody>
      </p:sp>
      <p:sp>
        <p:nvSpPr>
          <p:cNvPr id="392" name="Google Shape;392;p40"/>
          <p:cNvSpPr txBox="1">
            <a:spLocks noGrp="1"/>
          </p:cNvSpPr>
          <p:nvPr>
            <p:ph type="subTitle" idx="1"/>
          </p:nvPr>
        </p:nvSpPr>
        <p:spPr>
          <a:xfrm>
            <a:off x="3266706" y="2503809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Degré de liberté</a:t>
            </a:r>
            <a:endParaRPr dirty="0"/>
          </a:p>
        </p:txBody>
      </p:sp>
      <p:sp>
        <p:nvSpPr>
          <p:cNvPr id="393" name="Google Shape;393;p40"/>
          <p:cNvSpPr txBox="1">
            <a:spLocks noGrp="1"/>
          </p:cNvSpPr>
          <p:nvPr>
            <p:ph type="subTitle" idx="2"/>
          </p:nvPr>
        </p:nvSpPr>
        <p:spPr>
          <a:xfrm>
            <a:off x="537589" y="2503809"/>
            <a:ext cx="246938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Confiance</a:t>
            </a:r>
            <a:endParaRPr dirty="0"/>
          </a:p>
        </p:txBody>
      </p:sp>
      <p:sp>
        <p:nvSpPr>
          <p:cNvPr id="394" name="Google Shape;394;p40"/>
          <p:cNvSpPr txBox="1">
            <a:spLocks noGrp="1"/>
          </p:cNvSpPr>
          <p:nvPr>
            <p:ph type="subTitle" idx="3"/>
          </p:nvPr>
        </p:nvSpPr>
        <p:spPr>
          <a:xfrm>
            <a:off x="5995824" y="2503809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Replications &gt; Meta-analyses</a:t>
            </a:r>
            <a:endParaRPr dirty="0"/>
          </a:p>
        </p:txBody>
      </p:sp>
      <p:sp>
        <p:nvSpPr>
          <p:cNvPr id="395" name="Google Shape;395;p40"/>
          <p:cNvSpPr txBox="1">
            <a:spLocks noGrp="1"/>
          </p:cNvSpPr>
          <p:nvPr>
            <p:ph type="subTitle" idx="4"/>
          </p:nvPr>
        </p:nvSpPr>
        <p:spPr>
          <a:xfrm>
            <a:off x="374973" y="2949917"/>
            <a:ext cx="2794585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latin typeface="AdvOT4b47d116"/>
              </a:rPr>
              <a:t>L'image créée par l'accumulation de résultats de recherche au fil du temps peut systématiquement présenter une vue incomplète ou biaisée.</a:t>
            </a:r>
            <a:endParaRPr dirty="0"/>
          </a:p>
        </p:txBody>
      </p:sp>
      <p:sp>
        <p:nvSpPr>
          <p:cNvPr id="396" name="Google Shape;396;p40"/>
          <p:cNvSpPr txBox="1">
            <a:spLocks noGrp="1"/>
          </p:cNvSpPr>
          <p:nvPr>
            <p:ph type="subTitle" idx="5"/>
          </p:nvPr>
        </p:nvSpPr>
        <p:spPr>
          <a:xfrm>
            <a:off x="3266706" y="2949917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>
                <a:latin typeface="AdvOT4b47d116"/>
              </a:rPr>
              <a:t>Il y a des défenseurs de la perception extrasensorielle et, plus largement, de la parapsychologie, qui tentent de convaincre la communauté scientifique que la perception extrasensorielle est un phénomène authentique.</a:t>
            </a:r>
            <a:endParaRPr dirty="0">
              <a:latin typeface="AdvOT4b47d116"/>
            </a:endParaRPr>
          </a:p>
        </p:txBody>
      </p:sp>
      <p:sp>
        <p:nvSpPr>
          <p:cNvPr id="397" name="Google Shape;397;p40"/>
          <p:cNvSpPr txBox="1">
            <a:spLocks noGrp="1"/>
          </p:cNvSpPr>
          <p:nvPr>
            <p:ph type="subTitle" idx="6"/>
          </p:nvPr>
        </p:nvSpPr>
        <p:spPr>
          <a:xfrm>
            <a:off x="5995811" y="2949917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C4C4C"/>
                </a:solidFill>
                <a:latin typeface="AdvOT4b47d116"/>
              </a:rPr>
              <a:t>La </a:t>
            </a:r>
            <a:r>
              <a:rPr lang="en-US" dirty="0" err="1">
                <a:solidFill>
                  <a:srgbClr val="4C4C4C"/>
                </a:solidFill>
                <a:latin typeface="AdvOT4b47d116"/>
              </a:rPr>
              <a:t>parapsychologie</a:t>
            </a:r>
            <a:r>
              <a:rPr lang="en-US" dirty="0">
                <a:solidFill>
                  <a:srgbClr val="4C4C4C"/>
                </a:solidFill>
                <a:latin typeface="AdvOT4b47d116"/>
              </a:rPr>
              <a:t> </a:t>
            </a:r>
            <a:r>
              <a:rPr lang="en-US" dirty="0" err="1">
                <a:solidFill>
                  <a:srgbClr val="4C4C4C"/>
                </a:solidFill>
                <a:latin typeface="AdvOT4b47d116"/>
              </a:rPr>
              <a:t>n’a</a:t>
            </a:r>
            <a:r>
              <a:rPr lang="en-US" dirty="0">
                <a:solidFill>
                  <a:srgbClr val="4C4C4C"/>
                </a:solidFill>
                <a:latin typeface="AdvOT4b47d116"/>
              </a:rPr>
              <a:t> pas tenue la </a:t>
            </a:r>
            <a:r>
              <a:rPr lang="en-US" dirty="0" err="1">
                <a:solidFill>
                  <a:srgbClr val="4C4C4C"/>
                </a:solidFill>
                <a:latin typeface="AdvOT4b47d116"/>
              </a:rPr>
              <a:t>réplication</a:t>
            </a:r>
            <a:endParaRPr lang="fr-FR" dirty="0">
              <a:latin typeface="AdvOT4b47d116"/>
            </a:endParaRPr>
          </a:p>
        </p:txBody>
      </p:sp>
      <p:sp>
        <p:nvSpPr>
          <p:cNvPr id="401" name="Google Shape;401;p40"/>
          <p:cNvSpPr/>
          <p:nvPr/>
        </p:nvSpPr>
        <p:spPr>
          <a:xfrm>
            <a:off x="7143641" y="1878196"/>
            <a:ext cx="314961" cy="358199"/>
          </a:xfrm>
          <a:custGeom>
            <a:avLst/>
            <a:gdLst/>
            <a:ahLst/>
            <a:cxnLst/>
            <a:rect l="l" t="t" r="r" b="b"/>
            <a:pathLst>
              <a:path w="10555" h="12004" extrusionOk="0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02;p40">
            <a:extLst>
              <a:ext uri="{FF2B5EF4-FFF2-40B4-BE49-F238E27FC236}">
                <a16:creationId xmlns:a16="http://schemas.microsoft.com/office/drawing/2014/main" id="{97F7B354-D508-890B-89A5-D022CCE59CCD}"/>
              </a:ext>
            </a:extLst>
          </p:cNvPr>
          <p:cNvSpPr/>
          <p:nvPr/>
        </p:nvSpPr>
        <p:spPr>
          <a:xfrm>
            <a:off x="4391498" y="1890137"/>
            <a:ext cx="361004" cy="357871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0131;p81">
            <a:extLst>
              <a:ext uri="{FF2B5EF4-FFF2-40B4-BE49-F238E27FC236}">
                <a16:creationId xmlns:a16="http://schemas.microsoft.com/office/drawing/2014/main" id="{39CC233B-40D4-D581-FA72-4FDF4B6DC504}"/>
              </a:ext>
            </a:extLst>
          </p:cNvPr>
          <p:cNvSpPr/>
          <p:nvPr/>
        </p:nvSpPr>
        <p:spPr>
          <a:xfrm>
            <a:off x="1685398" y="1878196"/>
            <a:ext cx="356438" cy="354558"/>
          </a:xfrm>
          <a:custGeom>
            <a:avLst/>
            <a:gdLst/>
            <a:ahLst/>
            <a:cxnLst/>
            <a:rect l="l" t="t" r="r" b="b"/>
            <a:pathLst>
              <a:path w="11752" h="11690" extrusionOk="0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 4" descr="Une image contenant texte, capture d’écran, Rectangle, art&#10;&#10;Description générée automatiquement">
            <a:extLst>
              <a:ext uri="{FF2B5EF4-FFF2-40B4-BE49-F238E27FC236}">
                <a16:creationId xmlns:a16="http://schemas.microsoft.com/office/drawing/2014/main" id="{D548E4EE-A079-C2FB-1608-0B003CE48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01" y="2193583"/>
            <a:ext cx="4462713" cy="22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5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3 Conclusions</a:t>
            </a:r>
            <a:endParaRPr dirty="0"/>
          </a:p>
        </p:txBody>
      </p:sp>
      <p:sp>
        <p:nvSpPr>
          <p:cNvPr id="392" name="Google Shape;392;p40"/>
          <p:cNvSpPr txBox="1">
            <a:spLocks noGrp="1"/>
          </p:cNvSpPr>
          <p:nvPr>
            <p:ph type="subTitle" idx="1"/>
          </p:nvPr>
        </p:nvSpPr>
        <p:spPr>
          <a:xfrm>
            <a:off x="3266706" y="2503809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Degré de liberté</a:t>
            </a:r>
            <a:endParaRPr dirty="0"/>
          </a:p>
        </p:txBody>
      </p:sp>
      <p:sp>
        <p:nvSpPr>
          <p:cNvPr id="393" name="Google Shape;393;p40"/>
          <p:cNvSpPr txBox="1">
            <a:spLocks noGrp="1"/>
          </p:cNvSpPr>
          <p:nvPr>
            <p:ph type="subTitle" idx="2"/>
          </p:nvPr>
        </p:nvSpPr>
        <p:spPr>
          <a:xfrm>
            <a:off x="537589" y="2503809"/>
            <a:ext cx="246938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Confiance</a:t>
            </a:r>
            <a:endParaRPr dirty="0"/>
          </a:p>
        </p:txBody>
      </p:sp>
      <p:sp>
        <p:nvSpPr>
          <p:cNvPr id="394" name="Google Shape;394;p40"/>
          <p:cNvSpPr txBox="1">
            <a:spLocks noGrp="1"/>
          </p:cNvSpPr>
          <p:nvPr>
            <p:ph type="subTitle" idx="3"/>
          </p:nvPr>
        </p:nvSpPr>
        <p:spPr>
          <a:xfrm>
            <a:off x="5995824" y="2503809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Replications &gt; Meta-analyses</a:t>
            </a:r>
            <a:endParaRPr dirty="0"/>
          </a:p>
        </p:txBody>
      </p:sp>
      <p:sp>
        <p:nvSpPr>
          <p:cNvPr id="395" name="Google Shape;395;p40"/>
          <p:cNvSpPr txBox="1">
            <a:spLocks noGrp="1"/>
          </p:cNvSpPr>
          <p:nvPr>
            <p:ph type="subTitle" idx="4"/>
          </p:nvPr>
        </p:nvSpPr>
        <p:spPr>
          <a:xfrm>
            <a:off x="374973" y="2949917"/>
            <a:ext cx="2794585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latin typeface="AdvOT4b47d116"/>
              </a:rPr>
              <a:t>L'image créée par l'accumulation de résultats de recherche au fil du temps peut systématiquement présenter une vue incomplète ou biaisée.</a:t>
            </a:r>
            <a:endParaRPr dirty="0"/>
          </a:p>
        </p:txBody>
      </p:sp>
      <p:sp>
        <p:nvSpPr>
          <p:cNvPr id="396" name="Google Shape;396;p40"/>
          <p:cNvSpPr txBox="1">
            <a:spLocks noGrp="1"/>
          </p:cNvSpPr>
          <p:nvPr>
            <p:ph type="subTitle" idx="5"/>
          </p:nvPr>
        </p:nvSpPr>
        <p:spPr>
          <a:xfrm>
            <a:off x="3266706" y="2949917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>
                <a:latin typeface="AdvOT4b47d116"/>
              </a:rPr>
              <a:t>Il y a des défenseurs de la perception extrasensorielle et, plus largement, de la parapsychologie, qui tentent de convaincre la communauté scientifique que la perception extrasensorielle est un phénomène authentique.</a:t>
            </a:r>
            <a:endParaRPr dirty="0">
              <a:latin typeface="AdvOT4b47d116"/>
            </a:endParaRPr>
          </a:p>
        </p:txBody>
      </p:sp>
      <p:sp>
        <p:nvSpPr>
          <p:cNvPr id="397" name="Google Shape;397;p40"/>
          <p:cNvSpPr txBox="1">
            <a:spLocks noGrp="1"/>
          </p:cNvSpPr>
          <p:nvPr>
            <p:ph type="subTitle" idx="6"/>
          </p:nvPr>
        </p:nvSpPr>
        <p:spPr>
          <a:xfrm>
            <a:off x="5995811" y="2949917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C4C4C"/>
                </a:solidFill>
                <a:latin typeface="AdvOT4b47d116"/>
              </a:rPr>
              <a:t>La </a:t>
            </a:r>
            <a:r>
              <a:rPr lang="en-US" dirty="0" err="1">
                <a:solidFill>
                  <a:srgbClr val="4C4C4C"/>
                </a:solidFill>
                <a:latin typeface="AdvOT4b47d116"/>
              </a:rPr>
              <a:t>parapsychologie</a:t>
            </a:r>
            <a:r>
              <a:rPr lang="en-US" dirty="0">
                <a:solidFill>
                  <a:srgbClr val="4C4C4C"/>
                </a:solidFill>
                <a:latin typeface="AdvOT4b47d116"/>
              </a:rPr>
              <a:t> </a:t>
            </a:r>
            <a:r>
              <a:rPr lang="en-US" dirty="0" err="1">
                <a:solidFill>
                  <a:srgbClr val="4C4C4C"/>
                </a:solidFill>
                <a:latin typeface="AdvOT4b47d116"/>
              </a:rPr>
              <a:t>n’a</a:t>
            </a:r>
            <a:r>
              <a:rPr lang="en-US" dirty="0">
                <a:solidFill>
                  <a:srgbClr val="4C4C4C"/>
                </a:solidFill>
                <a:latin typeface="AdvOT4b47d116"/>
              </a:rPr>
              <a:t> pas tenue la </a:t>
            </a:r>
            <a:r>
              <a:rPr lang="en-US" dirty="0" err="1">
                <a:solidFill>
                  <a:srgbClr val="4C4C4C"/>
                </a:solidFill>
                <a:latin typeface="AdvOT4b47d116"/>
              </a:rPr>
              <a:t>réplication</a:t>
            </a:r>
            <a:endParaRPr lang="fr-FR" dirty="0">
              <a:latin typeface="AdvOT4b47d116"/>
            </a:endParaRPr>
          </a:p>
        </p:txBody>
      </p:sp>
      <p:sp>
        <p:nvSpPr>
          <p:cNvPr id="401" name="Google Shape;401;p40"/>
          <p:cNvSpPr/>
          <p:nvPr/>
        </p:nvSpPr>
        <p:spPr>
          <a:xfrm>
            <a:off x="7143641" y="1878196"/>
            <a:ext cx="314961" cy="358199"/>
          </a:xfrm>
          <a:custGeom>
            <a:avLst/>
            <a:gdLst/>
            <a:ahLst/>
            <a:cxnLst/>
            <a:rect l="l" t="t" r="r" b="b"/>
            <a:pathLst>
              <a:path w="10555" h="12004" extrusionOk="0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02;p40">
            <a:extLst>
              <a:ext uri="{FF2B5EF4-FFF2-40B4-BE49-F238E27FC236}">
                <a16:creationId xmlns:a16="http://schemas.microsoft.com/office/drawing/2014/main" id="{97F7B354-D508-890B-89A5-D022CCE59CCD}"/>
              </a:ext>
            </a:extLst>
          </p:cNvPr>
          <p:cNvSpPr/>
          <p:nvPr/>
        </p:nvSpPr>
        <p:spPr>
          <a:xfrm>
            <a:off x="4391498" y="1890137"/>
            <a:ext cx="361004" cy="357871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0131;p81">
            <a:extLst>
              <a:ext uri="{FF2B5EF4-FFF2-40B4-BE49-F238E27FC236}">
                <a16:creationId xmlns:a16="http://schemas.microsoft.com/office/drawing/2014/main" id="{39CC233B-40D4-D581-FA72-4FDF4B6DC504}"/>
              </a:ext>
            </a:extLst>
          </p:cNvPr>
          <p:cNvSpPr/>
          <p:nvPr/>
        </p:nvSpPr>
        <p:spPr>
          <a:xfrm>
            <a:off x="1685398" y="1878196"/>
            <a:ext cx="356438" cy="354558"/>
          </a:xfrm>
          <a:custGeom>
            <a:avLst/>
            <a:gdLst/>
            <a:ahLst/>
            <a:cxnLst/>
            <a:rect l="l" t="t" r="r" b="b"/>
            <a:pathLst>
              <a:path w="11752" h="11690" extrusionOk="0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31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Image">
            <a:extLst>
              <a:ext uri="{FF2B5EF4-FFF2-40B4-BE49-F238E27FC236}">
                <a16:creationId xmlns:a16="http://schemas.microsoft.com/office/drawing/2014/main" id="{09E30B33-0C77-62E4-D9CA-CA392B80A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69" y="2106726"/>
            <a:ext cx="3489960" cy="235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86D8722-BBEC-E529-4F07-C76D7980B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178" y="308936"/>
            <a:ext cx="6372282" cy="2004088"/>
          </a:xfrm>
          <a:prstGeom prst="rect">
            <a:avLst/>
          </a:prstGeom>
        </p:spPr>
      </p:pic>
      <p:pic>
        <p:nvPicPr>
          <p:cNvPr id="7" name="Image 6" descr="Une image contenant texte, diagramme, Police, capture d’écran&#10;&#10;Description générée automatiquement">
            <a:extLst>
              <a:ext uri="{FF2B5EF4-FFF2-40B4-BE49-F238E27FC236}">
                <a16:creationId xmlns:a16="http://schemas.microsoft.com/office/drawing/2014/main" id="{10C5F2AE-2CB7-4278-3997-7D90B0BA8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516" y="1418392"/>
            <a:ext cx="2590130" cy="34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8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67838896-96EC-9052-6688-C1233DE95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649" y="1562929"/>
            <a:ext cx="1819275" cy="25146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DB3268-54BE-B0FC-25E4-4300F8B78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731" y="2679512"/>
            <a:ext cx="1735948" cy="173594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135B325-3CD4-7DEF-4259-A7F0683536E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958920" y="863972"/>
            <a:ext cx="1541297" cy="154129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0A3B098-CFEF-9F97-368F-DB98D096230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3801351" y="863972"/>
            <a:ext cx="1541297" cy="1541297"/>
          </a:xfrm>
          <a:prstGeom prst="rect">
            <a:avLst/>
          </a:prstGeom>
        </p:spPr>
      </p:pic>
      <p:graphicFrame>
        <p:nvGraphicFramePr>
          <p:cNvPr id="2" name="Graphique 1">
            <a:extLst>
              <a:ext uri="{FF2B5EF4-FFF2-40B4-BE49-F238E27FC236}">
                <a16:creationId xmlns:a16="http://schemas.microsoft.com/office/drawing/2014/main" id="{8C40C744-266A-A2A4-9C7E-BD22692A3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349879"/>
              </p:ext>
            </p:extLst>
          </p:nvPr>
        </p:nvGraphicFramePr>
        <p:xfrm>
          <a:off x="1444486" y="89453"/>
          <a:ext cx="6096000" cy="518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" name="Google Shape;425;p44">
            <a:extLst>
              <a:ext uri="{FF2B5EF4-FFF2-40B4-BE49-F238E27FC236}">
                <a16:creationId xmlns:a16="http://schemas.microsoft.com/office/drawing/2014/main" id="{B437084B-085F-C3CC-B88D-02E2ABB2D64C}"/>
              </a:ext>
            </a:extLst>
          </p:cNvPr>
          <p:cNvSpPr txBox="1">
            <a:spLocks/>
          </p:cNvSpPr>
          <p:nvPr/>
        </p:nvSpPr>
        <p:spPr>
          <a:xfrm>
            <a:off x="1729568" y="537432"/>
            <a:ext cx="3165000" cy="2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ctr">
              <a:buFont typeface="Courier Prime"/>
              <a:buNone/>
            </a:pPr>
            <a:r>
              <a:rPr lang="en-US" sz="2400" dirty="0"/>
              <a:t>1935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F16B124-192D-82C9-CEFB-59A0E3B3B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46" y="1377424"/>
            <a:ext cx="4808637" cy="3223539"/>
          </a:xfrm>
          <a:prstGeom prst="rect">
            <a:avLst/>
          </a:prstGeom>
        </p:spPr>
      </p:pic>
      <p:pic>
        <p:nvPicPr>
          <p:cNvPr id="6" name="Image 5" descr="Une image contenant homme, personne, mammifère, pose&#10;&#10;Description générée automatiquement">
            <a:extLst>
              <a:ext uri="{FF2B5EF4-FFF2-40B4-BE49-F238E27FC236}">
                <a16:creationId xmlns:a16="http://schemas.microsoft.com/office/drawing/2014/main" id="{C308092A-200E-D67E-D312-7E978316C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686" y="1744316"/>
            <a:ext cx="2021992" cy="2475909"/>
          </a:xfrm>
          <a:prstGeom prst="rect">
            <a:avLst/>
          </a:prstGeom>
        </p:spPr>
      </p:pic>
      <p:sp>
        <p:nvSpPr>
          <p:cNvPr id="7" name="Google Shape;425;p44">
            <a:extLst>
              <a:ext uri="{FF2B5EF4-FFF2-40B4-BE49-F238E27FC236}">
                <a16:creationId xmlns:a16="http://schemas.microsoft.com/office/drawing/2014/main" id="{8D602FDA-5555-B436-3A16-91DA0840477C}"/>
              </a:ext>
            </a:extLst>
          </p:cNvPr>
          <p:cNvSpPr txBox="1">
            <a:spLocks/>
          </p:cNvSpPr>
          <p:nvPr/>
        </p:nvSpPr>
        <p:spPr>
          <a:xfrm>
            <a:off x="1930466" y="542537"/>
            <a:ext cx="3165000" cy="2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ctr">
              <a:buFont typeface="Courier Prime"/>
              <a:buNone/>
            </a:pPr>
            <a:r>
              <a:rPr lang="en-US" sz="2400" dirty="0"/>
              <a:t>1937</a:t>
            </a:r>
          </a:p>
        </p:txBody>
      </p:sp>
      <p:graphicFrame>
        <p:nvGraphicFramePr>
          <p:cNvPr id="2" name="Graphique 1">
            <a:extLst>
              <a:ext uri="{FF2B5EF4-FFF2-40B4-BE49-F238E27FC236}">
                <a16:creationId xmlns:a16="http://schemas.microsoft.com/office/drawing/2014/main" id="{7869E5AD-A68A-C08E-7B8C-4A52F6F9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067676"/>
              </p:ext>
            </p:extLst>
          </p:nvPr>
        </p:nvGraphicFramePr>
        <p:xfrm>
          <a:off x="1444486" y="89453"/>
          <a:ext cx="6096000" cy="518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7379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3"/>
          <p:cNvSpPr txBox="1">
            <a:spLocks noGrp="1"/>
          </p:cNvSpPr>
          <p:nvPr>
            <p:ph type="body" idx="3"/>
          </p:nvPr>
        </p:nvSpPr>
        <p:spPr>
          <a:xfrm>
            <a:off x="1863733" y="608221"/>
            <a:ext cx="3400800" cy="14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1940</a:t>
            </a:r>
            <a:endParaRPr dirty="0"/>
          </a:p>
        </p:txBody>
      </p:sp>
      <p:pic>
        <p:nvPicPr>
          <p:cNvPr id="5" name="Image 4" descr="Une image contenant texte, personne, intérieur&#10;&#10;Description générée automatiquement">
            <a:extLst>
              <a:ext uri="{FF2B5EF4-FFF2-40B4-BE49-F238E27FC236}">
                <a16:creationId xmlns:a16="http://schemas.microsoft.com/office/drawing/2014/main" id="{B89C0C4D-E296-BD00-A326-9C022A8E3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32" y="1004887"/>
            <a:ext cx="2516053" cy="3563815"/>
          </a:xfrm>
          <a:prstGeom prst="rect">
            <a:avLst/>
          </a:prstGeom>
        </p:spPr>
      </p:pic>
      <p:pic>
        <p:nvPicPr>
          <p:cNvPr id="13" name="Image 12" descr="Une image contenant texte, intérieur, bureau&#10;&#10;Description générée automatiquement">
            <a:extLst>
              <a:ext uri="{FF2B5EF4-FFF2-40B4-BE49-F238E27FC236}">
                <a16:creationId xmlns:a16="http://schemas.microsoft.com/office/drawing/2014/main" id="{1118EE2D-795B-18AF-B4A9-95E6B1B2D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109" y="2849046"/>
            <a:ext cx="2857500" cy="16002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1813E64-9B5C-8CE6-B0F8-CF767B851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792" y="832949"/>
            <a:ext cx="2847975" cy="1609725"/>
          </a:xfrm>
          <a:prstGeom prst="rect">
            <a:avLst/>
          </a:prstGeom>
        </p:spPr>
      </p:pic>
      <p:grpSp>
        <p:nvGrpSpPr>
          <p:cNvPr id="16" name="Google Shape;9393;p78">
            <a:extLst>
              <a:ext uri="{FF2B5EF4-FFF2-40B4-BE49-F238E27FC236}">
                <a16:creationId xmlns:a16="http://schemas.microsoft.com/office/drawing/2014/main" id="{31B581C5-6107-D417-9948-E522D1F2E91A}"/>
              </a:ext>
            </a:extLst>
          </p:cNvPr>
          <p:cNvGrpSpPr/>
          <p:nvPr/>
        </p:nvGrpSpPr>
        <p:grpSpPr>
          <a:xfrm>
            <a:off x="7405168" y="1084370"/>
            <a:ext cx="1106881" cy="1106881"/>
            <a:chOff x="1487200" y="4993750"/>
            <a:chExt cx="483125" cy="483125"/>
          </a:xfrm>
          <a:solidFill>
            <a:srgbClr val="00B050"/>
          </a:solidFill>
        </p:grpSpPr>
        <p:sp>
          <p:nvSpPr>
            <p:cNvPr id="17" name="Google Shape;9394;p78">
              <a:extLst>
                <a:ext uri="{FF2B5EF4-FFF2-40B4-BE49-F238E27FC236}">
                  <a16:creationId xmlns:a16="http://schemas.microsoft.com/office/drawing/2014/main" id="{ACC7CE78-C6D0-AB22-BE6C-1C570B826697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Google Shape;9395;p78">
              <a:extLst>
                <a:ext uri="{FF2B5EF4-FFF2-40B4-BE49-F238E27FC236}">
                  <a16:creationId xmlns:a16="http://schemas.microsoft.com/office/drawing/2014/main" id="{CBEFBC41-E8AF-6086-B14B-209F0BCF987E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aphicFrame>
        <p:nvGraphicFramePr>
          <p:cNvPr id="19" name="Graphique 18">
            <a:extLst>
              <a:ext uri="{FF2B5EF4-FFF2-40B4-BE49-F238E27FC236}">
                <a16:creationId xmlns:a16="http://schemas.microsoft.com/office/drawing/2014/main" id="{7752A4F7-BA43-9AE4-9744-5ED1963614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257488"/>
              </p:ext>
            </p:extLst>
          </p:nvPr>
        </p:nvGraphicFramePr>
        <p:xfrm>
          <a:off x="1444486" y="89453"/>
          <a:ext cx="6096000" cy="518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33418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3 Conclusions</a:t>
            </a:r>
            <a:endParaRPr dirty="0"/>
          </a:p>
        </p:txBody>
      </p:sp>
      <p:sp>
        <p:nvSpPr>
          <p:cNvPr id="392" name="Google Shape;392;p40"/>
          <p:cNvSpPr txBox="1">
            <a:spLocks noGrp="1"/>
          </p:cNvSpPr>
          <p:nvPr>
            <p:ph type="subTitle" idx="1"/>
          </p:nvPr>
        </p:nvSpPr>
        <p:spPr>
          <a:xfrm>
            <a:off x="3266706" y="2503809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Degré de liberté</a:t>
            </a:r>
            <a:endParaRPr dirty="0"/>
          </a:p>
        </p:txBody>
      </p:sp>
      <p:sp>
        <p:nvSpPr>
          <p:cNvPr id="393" name="Google Shape;393;p40"/>
          <p:cNvSpPr txBox="1">
            <a:spLocks noGrp="1"/>
          </p:cNvSpPr>
          <p:nvPr>
            <p:ph type="subTitle" idx="2"/>
          </p:nvPr>
        </p:nvSpPr>
        <p:spPr>
          <a:xfrm>
            <a:off x="537589" y="2503809"/>
            <a:ext cx="246938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Confiance</a:t>
            </a:r>
            <a:endParaRPr dirty="0"/>
          </a:p>
        </p:txBody>
      </p:sp>
      <p:sp>
        <p:nvSpPr>
          <p:cNvPr id="394" name="Google Shape;394;p40"/>
          <p:cNvSpPr txBox="1">
            <a:spLocks noGrp="1"/>
          </p:cNvSpPr>
          <p:nvPr>
            <p:ph type="subTitle" idx="3"/>
          </p:nvPr>
        </p:nvSpPr>
        <p:spPr>
          <a:xfrm>
            <a:off x="5995824" y="2503809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Replications &gt; Meta-analyses</a:t>
            </a:r>
            <a:endParaRPr dirty="0"/>
          </a:p>
        </p:txBody>
      </p:sp>
      <p:sp>
        <p:nvSpPr>
          <p:cNvPr id="395" name="Google Shape;395;p40"/>
          <p:cNvSpPr txBox="1">
            <a:spLocks noGrp="1"/>
          </p:cNvSpPr>
          <p:nvPr>
            <p:ph type="subTitle" idx="4"/>
          </p:nvPr>
        </p:nvSpPr>
        <p:spPr>
          <a:xfrm>
            <a:off x="374973" y="2949917"/>
            <a:ext cx="2794585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latin typeface="AdvOT4b47d116"/>
              </a:rPr>
              <a:t>L'image créée par l'accumulation de résultats de recherche au fil du temps peut systématiquement présenter une vue incomplète ou biaisée.</a:t>
            </a:r>
            <a:endParaRPr dirty="0"/>
          </a:p>
        </p:txBody>
      </p:sp>
      <p:sp>
        <p:nvSpPr>
          <p:cNvPr id="396" name="Google Shape;396;p40"/>
          <p:cNvSpPr txBox="1">
            <a:spLocks noGrp="1"/>
          </p:cNvSpPr>
          <p:nvPr>
            <p:ph type="subTitle" idx="5"/>
          </p:nvPr>
        </p:nvSpPr>
        <p:spPr>
          <a:xfrm>
            <a:off x="3266706" y="2949917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>
                <a:latin typeface="AdvOT4b47d116"/>
              </a:rPr>
              <a:t>Il y a des défenseurs de la perception extrasensorielle et, plus largement, de la parapsychologie, qui tentent de convaincre la communauté scientifique que la perception extrasensorielle est un phénomène authentique.</a:t>
            </a:r>
            <a:endParaRPr dirty="0">
              <a:latin typeface="AdvOT4b47d116"/>
            </a:endParaRPr>
          </a:p>
        </p:txBody>
      </p:sp>
      <p:sp>
        <p:nvSpPr>
          <p:cNvPr id="397" name="Google Shape;397;p40"/>
          <p:cNvSpPr txBox="1">
            <a:spLocks noGrp="1"/>
          </p:cNvSpPr>
          <p:nvPr>
            <p:ph type="subTitle" idx="6"/>
          </p:nvPr>
        </p:nvSpPr>
        <p:spPr>
          <a:xfrm>
            <a:off x="5995811" y="2949917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C4C4C"/>
                </a:solidFill>
                <a:latin typeface="AdvOT4b47d116"/>
              </a:rPr>
              <a:t>La </a:t>
            </a:r>
            <a:r>
              <a:rPr lang="en-US" dirty="0" err="1">
                <a:solidFill>
                  <a:srgbClr val="4C4C4C"/>
                </a:solidFill>
                <a:latin typeface="AdvOT4b47d116"/>
              </a:rPr>
              <a:t>parapsychologie</a:t>
            </a:r>
            <a:r>
              <a:rPr lang="en-US" dirty="0">
                <a:solidFill>
                  <a:srgbClr val="4C4C4C"/>
                </a:solidFill>
                <a:latin typeface="AdvOT4b47d116"/>
              </a:rPr>
              <a:t> </a:t>
            </a:r>
            <a:r>
              <a:rPr lang="en-US" dirty="0" err="1">
                <a:solidFill>
                  <a:srgbClr val="4C4C4C"/>
                </a:solidFill>
                <a:latin typeface="AdvOT4b47d116"/>
              </a:rPr>
              <a:t>n’a</a:t>
            </a:r>
            <a:r>
              <a:rPr lang="en-US" dirty="0">
                <a:solidFill>
                  <a:srgbClr val="4C4C4C"/>
                </a:solidFill>
                <a:latin typeface="AdvOT4b47d116"/>
              </a:rPr>
              <a:t> pas tenue la </a:t>
            </a:r>
            <a:r>
              <a:rPr lang="en-US" dirty="0" err="1">
                <a:solidFill>
                  <a:srgbClr val="4C4C4C"/>
                </a:solidFill>
                <a:latin typeface="AdvOT4b47d116"/>
              </a:rPr>
              <a:t>réplication</a:t>
            </a:r>
            <a:endParaRPr lang="fr-FR" dirty="0">
              <a:latin typeface="AdvOT4b47d116"/>
            </a:endParaRPr>
          </a:p>
        </p:txBody>
      </p:sp>
      <p:sp>
        <p:nvSpPr>
          <p:cNvPr id="401" name="Google Shape;401;p40"/>
          <p:cNvSpPr/>
          <p:nvPr/>
        </p:nvSpPr>
        <p:spPr>
          <a:xfrm>
            <a:off x="7143641" y="1878196"/>
            <a:ext cx="314961" cy="358199"/>
          </a:xfrm>
          <a:custGeom>
            <a:avLst/>
            <a:gdLst/>
            <a:ahLst/>
            <a:cxnLst/>
            <a:rect l="l" t="t" r="r" b="b"/>
            <a:pathLst>
              <a:path w="10555" h="12004" extrusionOk="0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02;p40">
            <a:extLst>
              <a:ext uri="{FF2B5EF4-FFF2-40B4-BE49-F238E27FC236}">
                <a16:creationId xmlns:a16="http://schemas.microsoft.com/office/drawing/2014/main" id="{97F7B354-D508-890B-89A5-D022CCE59CCD}"/>
              </a:ext>
            </a:extLst>
          </p:cNvPr>
          <p:cNvSpPr/>
          <p:nvPr/>
        </p:nvSpPr>
        <p:spPr>
          <a:xfrm>
            <a:off x="4391498" y="1890137"/>
            <a:ext cx="361004" cy="357871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0131;p81">
            <a:extLst>
              <a:ext uri="{FF2B5EF4-FFF2-40B4-BE49-F238E27FC236}">
                <a16:creationId xmlns:a16="http://schemas.microsoft.com/office/drawing/2014/main" id="{39CC233B-40D4-D581-FA72-4FDF4B6DC504}"/>
              </a:ext>
            </a:extLst>
          </p:cNvPr>
          <p:cNvSpPr/>
          <p:nvPr/>
        </p:nvSpPr>
        <p:spPr>
          <a:xfrm>
            <a:off x="1685398" y="1878196"/>
            <a:ext cx="356438" cy="354558"/>
          </a:xfrm>
          <a:custGeom>
            <a:avLst/>
            <a:gdLst/>
            <a:ahLst/>
            <a:cxnLst/>
            <a:rect l="l" t="t" r="r" b="b"/>
            <a:pathLst>
              <a:path w="11752" h="11690" extrusionOk="0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6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0" build="p"/>
      <p:bldP spid="393" grpId="0" build="p"/>
      <p:bldP spid="394" grpId="0" build="p"/>
      <p:bldP spid="395" grpId="0" uiExpand="1" build="p"/>
      <p:bldP spid="396" grpId="0" build="p"/>
      <p:bldP spid="397" grpId="0" build="p"/>
      <p:bldP spid="401" grpId="0" animBg="1"/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Point d’interrogation avec un remplissage uni">
            <a:extLst>
              <a:ext uri="{FF2B5EF4-FFF2-40B4-BE49-F238E27FC236}">
                <a16:creationId xmlns:a16="http://schemas.microsoft.com/office/drawing/2014/main" id="{09E65A86-1AA6-9E30-8179-3E5D271C6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2866" y="659422"/>
            <a:ext cx="1595804" cy="1595804"/>
          </a:xfrm>
          <a:prstGeom prst="rect">
            <a:avLst/>
          </a:prstGeom>
        </p:spPr>
      </p:pic>
      <p:pic>
        <p:nvPicPr>
          <p:cNvPr id="6" name="Graphique 5" descr="Livre ouvert avec un remplissage uni">
            <a:extLst>
              <a:ext uri="{FF2B5EF4-FFF2-40B4-BE49-F238E27FC236}">
                <a16:creationId xmlns:a16="http://schemas.microsoft.com/office/drawing/2014/main" id="{608A97F7-8AAE-579E-92E4-ECFBB8736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1460" y="2378318"/>
            <a:ext cx="712177" cy="712177"/>
          </a:xfrm>
          <a:prstGeom prst="rect">
            <a:avLst/>
          </a:prstGeom>
        </p:spPr>
      </p:pic>
      <p:pic>
        <p:nvPicPr>
          <p:cNvPr id="7" name="Graphique 6" descr="Livre ouvert avec un remplissage uni">
            <a:extLst>
              <a:ext uri="{FF2B5EF4-FFF2-40B4-BE49-F238E27FC236}">
                <a16:creationId xmlns:a16="http://schemas.microsoft.com/office/drawing/2014/main" id="{0DEC3311-C05E-BE4C-3D36-1C476108B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13588" y="3009166"/>
            <a:ext cx="712177" cy="712177"/>
          </a:xfrm>
          <a:prstGeom prst="rect">
            <a:avLst/>
          </a:prstGeom>
        </p:spPr>
      </p:pic>
      <p:pic>
        <p:nvPicPr>
          <p:cNvPr id="8" name="Graphique 7" descr="Livre ouvert avec un remplissage uni">
            <a:extLst>
              <a:ext uri="{FF2B5EF4-FFF2-40B4-BE49-F238E27FC236}">
                <a16:creationId xmlns:a16="http://schemas.microsoft.com/office/drawing/2014/main" id="{273AE27C-6DFC-F580-67DA-A9A272A419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25715" y="3640014"/>
            <a:ext cx="712177" cy="712177"/>
          </a:xfrm>
          <a:prstGeom prst="rect">
            <a:avLst/>
          </a:prstGeom>
        </p:spPr>
      </p:pic>
      <p:pic>
        <p:nvPicPr>
          <p:cNvPr id="10" name="Graphique 9" descr="Livre ouvert avec un remplissage uni">
            <a:extLst>
              <a:ext uri="{FF2B5EF4-FFF2-40B4-BE49-F238E27FC236}">
                <a16:creationId xmlns:a16="http://schemas.microsoft.com/office/drawing/2014/main" id="{FC581F6A-E97A-C94C-C5EA-DCA12E7A8F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3628" y="3640013"/>
            <a:ext cx="712177" cy="712177"/>
          </a:xfrm>
          <a:prstGeom prst="rect">
            <a:avLst/>
          </a:prstGeom>
        </p:spPr>
      </p:pic>
      <p:pic>
        <p:nvPicPr>
          <p:cNvPr id="11" name="Graphique 10" descr="Livre ouvert avec un remplissage uni">
            <a:extLst>
              <a:ext uri="{FF2B5EF4-FFF2-40B4-BE49-F238E27FC236}">
                <a16:creationId xmlns:a16="http://schemas.microsoft.com/office/drawing/2014/main" id="{AFD32366-29AD-8CEB-8C33-229F839BF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8063" y="3004768"/>
            <a:ext cx="712177" cy="712177"/>
          </a:xfrm>
          <a:prstGeom prst="rect">
            <a:avLst/>
          </a:prstGeom>
        </p:spPr>
      </p:pic>
      <p:pic>
        <p:nvPicPr>
          <p:cNvPr id="12" name="Graphique 11" descr="Livre ouvert avec un remplissage uni">
            <a:extLst>
              <a:ext uri="{FF2B5EF4-FFF2-40B4-BE49-F238E27FC236}">
                <a16:creationId xmlns:a16="http://schemas.microsoft.com/office/drawing/2014/main" id="{7ECEFA75-8319-2C31-7E48-0A20FABE46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2497" y="2369524"/>
            <a:ext cx="712177" cy="712177"/>
          </a:xfrm>
          <a:prstGeom prst="rect">
            <a:avLst/>
          </a:prstGeom>
        </p:spPr>
      </p:pic>
      <p:pic>
        <p:nvPicPr>
          <p:cNvPr id="14" name="Graphique 13" descr="Diagramme de Gantt avec un remplissage uni">
            <a:extLst>
              <a:ext uri="{FF2B5EF4-FFF2-40B4-BE49-F238E27FC236}">
                <a16:creationId xmlns:a16="http://schemas.microsoft.com/office/drawing/2014/main" id="{97B72942-332D-B5A3-4C63-0C42960E4A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67529" y="2349742"/>
            <a:ext cx="712177" cy="712177"/>
          </a:xfrm>
          <a:prstGeom prst="rect">
            <a:avLst/>
          </a:prstGeom>
        </p:spPr>
      </p:pic>
      <p:pic>
        <p:nvPicPr>
          <p:cNvPr id="16" name="Graphique 15" descr="Flèche vers la droite avec un remplissage uni">
            <a:extLst>
              <a:ext uri="{FF2B5EF4-FFF2-40B4-BE49-F238E27FC236}">
                <a16:creationId xmlns:a16="http://schemas.microsoft.com/office/drawing/2014/main" id="{4E976E62-3809-7B85-599F-11D97DB44C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52640" y="2461843"/>
            <a:ext cx="413788" cy="619858"/>
          </a:xfrm>
          <a:prstGeom prst="rect">
            <a:avLst/>
          </a:prstGeom>
        </p:spPr>
      </p:pic>
      <p:pic>
        <p:nvPicPr>
          <p:cNvPr id="17" name="Graphique 16" descr="Flèche vers la droite avec un remplissage uni">
            <a:extLst>
              <a:ext uri="{FF2B5EF4-FFF2-40B4-BE49-F238E27FC236}">
                <a16:creationId xmlns:a16="http://schemas.microsoft.com/office/drawing/2014/main" id="{83E26A6E-CD7F-E37D-4666-021C51D283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872403">
            <a:off x="3782418" y="2783485"/>
            <a:ext cx="413788" cy="619858"/>
          </a:xfrm>
          <a:prstGeom prst="rect">
            <a:avLst/>
          </a:prstGeom>
        </p:spPr>
      </p:pic>
      <p:pic>
        <p:nvPicPr>
          <p:cNvPr id="18" name="Graphique 17" descr="Flèche vers la droite avec un remplissage uni">
            <a:extLst>
              <a:ext uri="{FF2B5EF4-FFF2-40B4-BE49-F238E27FC236}">
                <a16:creationId xmlns:a16="http://schemas.microsoft.com/office/drawing/2014/main" id="{DA93B51B-CB86-EBF4-D42B-442DC3F130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600550">
            <a:off x="3853079" y="3072182"/>
            <a:ext cx="769624" cy="619858"/>
          </a:xfrm>
          <a:prstGeom prst="rect">
            <a:avLst/>
          </a:prstGeom>
        </p:spPr>
      </p:pic>
      <p:pic>
        <p:nvPicPr>
          <p:cNvPr id="19" name="Graphique 18" descr="Flèche vers la droite avec un remplissage uni">
            <a:extLst>
              <a:ext uri="{FF2B5EF4-FFF2-40B4-BE49-F238E27FC236}">
                <a16:creationId xmlns:a16="http://schemas.microsoft.com/office/drawing/2014/main" id="{2D833D8A-FC74-1430-F023-25A11CFFBC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5286830">
            <a:off x="4177738" y="3018708"/>
            <a:ext cx="769624" cy="619858"/>
          </a:xfrm>
          <a:prstGeom prst="rect">
            <a:avLst/>
          </a:prstGeom>
        </p:spPr>
      </p:pic>
      <p:pic>
        <p:nvPicPr>
          <p:cNvPr id="20" name="Graphique 19" descr="Flèche vers la droite avec un remplissage uni">
            <a:extLst>
              <a:ext uri="{FF2B5EF4-FFF2-40B4-BE49-F238E27FC236}">
                <a16:creationId xmlns:a16="http://schemas.microsoft.com/office/drawing/2014/main" id="{B1EAD766-D790-D520-E0BE-1E796C0DD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2417687">
            <a:off x="4578517" y="2686895"/>
            <a:ext cx="440721" cy="619858"/>
          </a:xfrm>
          <a:prstGeom prst="rect">
            <a:avLst/>
          </a:prstGeom>
        </p:spPr>
      </p:pic>
      <p:pic>
        <p:nvPicPr>
          <p:cNvPr id="21" name="Graphique 20" descr="Flèche vers la droite avec un remplissage uni">
            <a:extLst>
              <a:ext uri="{FF2B5EF4-FFF2-40B4-BE49-F238E27FC236}">
                <a16:creationId xmlns:a16="http://schemas.microsoft.com/office/drawing/2014/main" id="{39798616-B5B7-DBF9-3495-AB454CF769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969635">
            <a:off x="4607300" y="2374418"/>
            <a:ext cx="440721" cy="619858"/>
          </a:xfrm>
          <a:prstGeom prst="rect">
            <a:avLst/>
          </a:prstGeom>
        </p:spPr>
      </p:pic>
      <p:pic>
        <p:nvPicPr>
          <p:cNvPr id="23" name="Graphique 22" descr="Poids inégaux avec un remplissage uni">
            <a:extLst>
              <a:ext uri="{FF2B5EF4-FFF2-40B4-BE49-F238E27FC236}">
                <a16:creationId xmlns:a16="http://schemas.microsoft.com/office/drawing/2014/main" id="{98C616CE-1BC7-549E-56EF-20CCF43033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55481" y="1851838"/>
            <a:ext cx="1314011" cy="1314011"/>
          </a:xfrm>
          <a:prstGeom prst="rect">
            <a:avLst/>
          </a:prstGeom>
        </p:spPr>
      </p:pic>
      <p:pic>
        <p:nvPicPr>
          <p:cNvPr id="24" name="Graphique 23" descr="Poids inégaux avec un remplissage uni">
            <a:extLst>
              <a:ext uri="{FF2B5EF4-FFF2-40B4-BE49-F238E27FC236}">
                <a16:creationId xmlns:a16="http://schemas.microsoft.com/office/drawing/2014/main" id="{E6233107-52B9-9C3E-3774-AF3AE3D16B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03787" y="3545018"/>
            <a:ext cx="1314011" cy="1314011"/>
          </a:xfrm>
          <a:prstGeom prst="rect">
            <a:avLst/>
          </a:prstGeom>
        </p:spPr>
      </p:pic>
      <p:pic>
        <p:nvPicPr>
          <p:cNvPr id="25" name="Graphique 24" descr="Poids inégaux avec un remplissage uni">
            <a:extLst>
              <a:ext uri="{FF2B5EF4-FFF2-40B4-BE49-F238E27FC236}">
                <a16:creationId xmlns:a16="http://schemas.microsoft.com/office/drawing/2014/main" id="{1669F1B0-55AA-052F-BB5E-D19AFD718F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36873" y="1865256"/>
            <a:ext cx="1314011" cy="1314011"/>
          </a:xfrm>
          <a:prstGeom prst="rect">
            <a:avLst/>
          </a:prstGeom>
        </p:spPr>
      </p:pic>
      <p:pic>
        <p:nvPicPr>
          <p:cNvPr id="26" name="Graphique 25" descr="Livre ouvert avec un remplissage uni">
            <a:extLst>
              <a:ext uri="{FF2B5EF4-FFF2-40B4-BE49-F238E27FC236}">
                <a16:creationId xmlns:a16="http://schemas.microsoft.com/office/drawing/2014/main" id="{0B290D7A-63C3-1701-4DA1-8B6DCB377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052" y="3188930"/>
            <a:ext cx="712177" cy="712177"/>
          </a:xfrm>
          <a:prstGeom prst="rect">
            <a:avLst/>
          </a:prstGeom>
        </p:spPr>
      </p:pic>
      <p:pic>
        <p:nvPicPr>
          <p:cNvPr id="27" name="Graphique 26" descr="Livre ouvert avec un remplissage uni">
            <a:extLst>
              <a:ext uri="{FF2B5EF4-FFF2-40B4-BE49-F238E27FC236}">
                <a16:creationId xmlns:a16="http://schemas.microsoft.com/office/drawing/2014/main" id="{47D184DE-50AD-3D27-BA29-6262F5FF0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2512" y="1796667"/>
            <a:ext cx="712177" cy="712177"/>
          </a:xfrm>
          <a:prstGeom prst="rect">
            <a:avLst/>
          </a:prstGeom>
        </p:spPr>
      </p:pic>
      <p:pic>
        <p:nvPicPr>
          <p:cNvPr id="28" name="Graphique 27" descr="Livre ouvert avec un remplissage uni">
            <a:extLst>
              <a:ext uri="{FF2B5EF4-FFF2-40B4-BE49-F238E27FC236}">
                <a16:creationId xmlns:a16="http://schemas.microsoft.com/office/drawing/2014/main" id="{EA3EE0FC-0579-17AE-6011-35A9DCC5B8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36873" y="3009166"/>
            <a:ext cx="712177" cy="71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4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homme&#10;&#10;Description générée automatiquement">
            <a:extLst>
              <a:ext uri="{FF2B5EF4-FFF2-40B4-BE49-F238E27FC236}">
                <a16:creationId xmlns:a16="http://schemas.microsoft.com/office/drawing/2014/main" id="{98005056-1804-4A83-75C8-E7D6F302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133" y="1709005"/>
            <a:ext cx="1838935" cy="1948596"/>
          </a:xfrm>
          <a:prstGeom prst="rect">
            <a:avLst/>
          </a:prstGeom>
        </p:spPr>
      </p:pic>
      <p:sp>
        <p:nvSpPr>
          <p:cNvPr id="5" name="Google Shape;649;p53">
            <a:extLst>
              <a:ext uri="{FF2B5EF4-FFF2-40B4-BE49-F238E27FC236}">
                <a16:creationId xmlns:a16="http://schemas.microsoft.com/office/drawing/2014/main" id="{2E565CDB-E417-C4DA-D807-449736F062CE}"/>
              </a:ext>
            </a:extLst>
          </p:cNvPr>
          <p:cNvSpPr txBox="1">
            <a:spLocks/>
          </p:cNvSpPr>
          <p:nvPr/>
        </p:nvSpPr>
        <p:spPr>
          <a:xfrm>
            <a:off x="2261991" y="574518"/>
            <a:ext cx="3400800" cy="14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dk2"/>
                </a:solidFill>
              </a:rPr>
              <a:t>1952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46799BE-AC36-E91B-00DE-F869E0F46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77" y="740148"/>
            <a:ext cx="2934818" cy="78440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FFB0F4E-FFD8-C7B6-D436-F63CF740E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162" y="1524552"/>
            <a:ext cx="3298977" cy="355792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E111B86B-19CA-3593-C966-50ECF0BF7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864" y="1570163"/>
            <a:ext cx="2339543" cy="1585097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F9B670F1-F0A7-EBD3-96B0-0FA657037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9864" y="3129582"/>
            <a:ext cx="2333658" cy="741825"/>
          </a:xfrm>
          <a:prstGeom prst="rect">
            <a:avLst/>
          </a:prstGeom>
        </p:spPr>
      </p:pic>
      <p:graphicFrame>
        <p:nvGraphicFramePr>
          <p:cNvPr id="33" name="Graphique 32">
            <a:extLst>
              <a:ext uri="{FF2B5EF4-FFF2-40B4-BE49-F238E27FC236}">
                <a16:creationId xmlns:a16="http://schemas.microsoft.com/office/drawing/2014/main" id="{499CD0F2-1144-0705-207C-F8B80C7114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9860574"/>
              </p:ext>
            </p:extLst>
          </p:nvPr>
        </p:nvGraphicFramePr>
        <p:xfrm>
          <a:off x="1444486" y="89453"/>
          <a:ext cx="6096000" cy="518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63500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eimat Presentation by Slidesgo">
  <a:themeElements>
    <a:clrScheme name="Simple Light">
      <a:dk1>
        <a:srgbClr val="4D3C3C"/>
      </a:dk1>
      <a:lt1>
        <a:srgbClr val="FFFFFF"/>
      </a:lt1>
      <a:dk2>
        <a:srgbClr val="595959"/>
      </a:dk2>
      <a:lt2>
        <a:srgbClr val="EEEEEE"/>
      </a:lt2>
      <a:accent1>
        <a:srgbClr val="CC6462"/>
      </a:accent1>
      <a:accent2>
        <a:srgbClr val="EBE1D0"/>
      </a:accent2>
      <a:accent3>
        <a:srgbClr val="4D3C3C"/>
      </a:accent3>
      <a:accent4>
        <a:srgbClr val="9A4D4A"/>
      </a:accent4>
      <a:accent5>
        <a:srgbClr val="FFD966"/>
      </a:accent5>
      <a:accent6>
        <a:srgbClr val="FBF8F4"/>
      </a:accent6>
      <a:hlink>
        <a:srgbClr val="CC646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1513</Words>
  <Application>Microsoft Office PowerPoint</Application>
  <PresentationFormat>Affichage à l'écran (16:9)</PresentationFormat>
  <Paragraphs>171</Paragraphs>
  <Slides>35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35</vt:i4>
      </vt:variant>
    </vt:vector>
  </HeadingPairs>
  <TitlesOfParts>
    <vt:vector size="51" baseType="lpstr">
      <vt:lpstr>AdvOTb63a3543.I</vt:lpstr>
      <vt:lpstr>Proxima Nova Semibold</vt:lpstr>
      <vt:lpstr>Montserrat Medium</vt:lpstr>
      <vt:lpstr>Montserrat SemiBold</vt:lpstr>
      <vt:lpstr>Proxima Nova</vt:lpstr>
      <vt:lpstr>Courier Prime</vt:lpstr>
      <vt:lpstr>Arial</vt:lpstr>
      <vt:lpstr>Times New Roman</vt:lpstr>
      <vt:lpstr>Courier New</vt:lpstr>
      <vt:lpstr>AdvOT4b47d116+20</vt:lpstr>
      <vt:lpstr>Gill Sans MT</vt:lpstr>
      <vt:lpstr>Calibri</vt:lpstr>
      <vt:lpstr>AdvOT4b47d116</vt:lpstr>
      <vt:lpstr>AdvOT4b47d116+fb</vt:lpstr>
      <vt:lpstr>Heimat Presentation by Slidesgo</vt:lpstr>
      <vt:lpstr>Slidesgo Final Pages</vt:lpstr>
      <vt:lpstr>La petite histoire de la méta-analyse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3 Conclusions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Et maintenant ?</vt:lpstr>
      <vt:lpstr>Présentation PowerPoint</vt:lpstr>
      <vt:lpstr>Présentation PowerPoint</vt:lpstr>
      <vt:lpstr>3 Conclusions</vt:lpstr>
      <vt:lpstr>Présentation PowerPoint</vt:lpstr>
      <vt:lpstr>Collaborative mass replications</vt:lpstr>
      <vt:lpstr>Présentation PowerPoint</vt:lpstr>
      <vt:lpstr>3 Conclusions</vt:lpstr>
      <vt:lpstr>3 Conclusions</vt:lpstr>
      <vt:lpstr>3 Conclusions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But You are free</dc:title>
  <cp:lastModifiedBy>adrien fillon</cp:lastModifiedBy>
  <cp:revision>13</cp:revision>
  <dcterms:modified xsi:type="dcterms:W3CDTF">2023-05-15T08:28:25Z</dcterms:modified>
</cp:coreProperties>
</file>